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269" r:id="rId5"/>
    <p:sldId id="295" r:id="rId6"/>
    <p:sldId id="282" r:id="rId7"/>
    <p:sldId id="271" r:id="rId8"/>
    <p:sldId id="272" r:id="rId9"/>
    <p:sldId id="284" r:id="rId10"/>
    <p:sldId id="285" r:id="rId11"/>
    <p:sldId id="283" r:id="rId12"/>
    <p:sldId id="270" r:id="rId13"/>
    <p:sldId id="287" r:id="rId14"/>
    <p:sldId id="288" r:id="rId15"/>
    <p:sldId id="289" r:id="rId16"/>
    <p:sldId id="290" r:id="rId17"/>
    <p:sldId id="286" r:id="rId18"/>
    <p:sldId id="292" r:id="rId19"/>
    <p:sldId id="293" r:id="rId20"/>
    <p:sldId id="294" r:id="rId21"/>
    <p:sldId id="273" r:id="rId22"/>
    <p:sldId id="291" r:id="rId23"/>
    <p:sldId id="281" r:id="rId24"/>
    <p:sldId id="274" r:id="rId25"/>
  </p:sldIdLst>
  <p:sldSz cx="12188825"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FE9F1"/>
    <a:srgbClr val="AFC7DA"/>
    <a:srgbClr val="EDC25A"/>
    <a:srgbClr val="EEC665"/>
    <a:srgbClr val="1F517D"/>
    <a:srgbClr val="061A34"/>
    <a:srgbClr val="485B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handoutView">
  <p:normalViewPr>
    <p:restoredLeft sz="15620"/>
    <p:restoredTop sz="67676" autoAdjust="0"/>
  </p:normalViewPr>
  <p:slideViewPr>
    <p:cSldViewPr snapToGrid="0">
      <p:cViewPr varScale="1">
        <p:scale>
          <a:sx n="75" d="100"/>
          <a:sy n="75" d="100"/>
        </p:scale>
        <p:origin x="1914" y="60"/>
      </p:cViewPr>
      <p:guideLst>
        <p:guide orient="horz" pos="2160"/>
        <p:guide pos="3839"/>
      </p:guideLst>
    </p:cSldViewPr>
  </p:slideViewPr>
  <p:notesTextViewPr>
    <p:cViewPr>
      <p:scale>
        <a:sx n="1" d="1"/>
        <a:sy n="1" d="1"/>
      </p:scale>
      <p:origin x="0" y="0"/>
    </p:cViewPr>
  </p:notesTextViewPr>
  <p:notesViewPr>
    <p:cSldViewPr snapToGrid="0">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13T18:35:03.256" v="0" actId="2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0AC9F1-8874-6A78-9790-F8A1E8559CEC}"/>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F7351CDB-F098-1F22-15A4-B37B8911102E}"/>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F9D7984-4E7B-36C9-7499-9D6C7C1814BB}"/>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2E9B631B-438C-4B6D-ABC4-7DFC52573B0E}" type="slidenum">
              <a:rPr lang="en-US" smtClean="0"/>
              <a:t>‹#›</a:t>
            </a:fld>
            <a:endParaRPr lang="en-US"/>
          </a:p>
        </p:txBody>
      </p:sp>
    </p:spTree>
    <p:extLst>
      <p:ext uri="{BB962C8B-B14F-4D97-AF65-F5344CB8AC3E}">
        <p14:creationId xmlns:p14="http://schemas.microsoft.com/office/powerpoint/2010/main" val="31281367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1E1C26DA-76F8-49C7-99BC-231ED2694149}" type="datetimeFigureOut">
              <a:t>7/13/2026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ED62D117-89F3-48F8-AAE4-57A96BBD4E05}" type="slidenum">
              <a:t>‹#›</a:t>
            </a:fld>
            <a:endParaRPr lang="en-US"/>
          </a:p>
        </p:txBody>
      </p:sp>
    </p:spTree>
    <p:extLst>
      <p:ext uri="{BB962C8B-B14F-4D97-AF65-F5344CB8AC3E}">
        <p14:creationId xmlns:p14="http://schemas.microsoft.com/office/powerpoint/2010/main" val="2083092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Scott </a:t>
            </a:r>
            <a:endParaRPr lang="en-US" dirty="0"/>
          </a:p>
        </p:txBody>
      </p:sp>
      <p:sp>
        <p:nvSpPr>
          <p:cNvPr id="4" name="Slide Number Placeholder 3"/>
          <p:cNvSpPr>
            <a:spLocks noGrp="1"/>
          </p:cNvSpPr>
          <p:nvPr>
            <p:ph type="sldNum" sz="quarter" idx="5"/>
          </p:nvPr>
        </p:nvSpPr>
        <p:spPr/>
        <p:txBody>
          <a:bodyPr/>
          <a:lstStyle/>
          <a:p>
            <a:fld id="{ED62D117-89F3-48F8-AAE4-57A96BBD4E05}" type="slidenum">
              <a:rPr lang="en-US" smtClean="0"/>
              <a:t>1</a:t>
            </a:fld>
            <a:endParaRPr lang="en-US"/>
          </a:p>
        </p:txBody>
      </p:sp>
    </p:spTree>
    <p:extLst>
      <p:ext uri="{BB962C8B-B14F-4D97-AF65-F5344CB8AC3E}">
        <p14:creationId xmlns:p14="http://schemas.microsoft.com/office/powerpoint/2010/main" val="3181020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Scott</a:t>
            </a:r>
          </a:p>
          <a:p>
            <a:endParaRPr lang="en-US" dirty="0">
              <a:ea typeface="Calibri"/>
              <a:cs typeface="Calibri"/>
            </a:endParaRPr>
          </a:p>
          <a:p>
            <a:r>
              <a:rPr lang="en-US" dirty="0">
                <a:ea typeface="Calibri"/>
                <a:cs typeface="Calibri"/>
              </a:rPr>
              <a:t>The Team Formation section of the Plum manual covers all of these things in various ways.  Pgs. 81-119</a:t>
            </a:r>
          </a:p>
          <a:p>
            <a:endParaRPr lang="en-US" dirty="0">
              <a:ea typeface="Calibri"/>
              <a:cs typeface="Calibri"/>
            </a:endParaRPr>
          </a:p>
          <a:p>
            <a:r>
              <a:rPr lang="en-US" dirty="0"/>
              <a:t>“Once we welcome a new volunteer and help them get started, we don’t just turn them loose and hope for the best.</a:t>
            </a:r>
          </a:p>
          <a:p>
            <a:r>
              <a:rPr lang="en-US" dirty="0"/>
              <a:t>We walk with them through the experience.</a:t>
            </a:r>
          </a:p>
          <a:p>
            <a:r>
              <a:rPr lang="en-US" dirty="0"/>
              <a:t>That can be as simple as sitting with them at team meetings, helping them understand what is happening, and making sure they know the heart of Kairos is Listen, Listen, Love, Love.</a:t>
            </a:r>
          </a:p>
          <a:p>
            <a:r>
              <a:rPr lang="en-US" dirty="0"/>
              <a:t>We also need to train for both mission and mechanics. The mission is why we are there – to bring the Love of Christ and build community. The mechanics are how we do it well; assignments, schedules, institution expectations, logistics, all of it.</a:t>
            </a:r>
          </a:p>
          <a:p>
            <a:r>
              <a:rPr lang="en-US" dirty="0"/>
              <a:t>And then during the Weekend, check in. Ask how they are doing. Ask what is confusing. Ask what they are seeing and experiencing. Listen!</a:t>
            </a:r>
          </a:p>
          <a:p>
            <a:r>
              <a:rPr lang="en-US" dirty="0"/>
              <a:t>And after the Weekend, follow up. Do not assume that because they made it through the Weekend, they now feel fully at home in Kairos.</a:t>
            </a:r>
          </a:p>
          <a:p>
            <a:r>
              <a:rPr lang="en-US" dirty="0"/>
              <a:t>Mentoring continues until that volunteer feels like they belong in the Kairos community.”</a:t>
            </a:r>
          </a:p>
          <a:p>
            <a:endParaRPr lang="en-US" dirty="0"/>
          </a:p>
          <a:p>
            <a:r>
              <a:rPr lang="en-US" dirty="0"/>
              <a:t>“That last piece matters. We are not just trying to get someone through a Weekend. We are trying to help them find a home in the ministry.”</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10</a:t>
            </a:fld>
            <a:endParaRPr lang="en-US"/>
          </a:p>
        </p:txBody>
      </p:sp>
    </p:spTree>
    <p:extLst>
      <p:ext uri="{BB962C8B-B14F-4D97-AF65-F5344CB8AC3E}">
        <p14:creationId xmlns:p14="http://schemas.microsoft.com/office/powerpoint/2010/main" val="1297295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Scott</a:t>
            </a:r>
          </a:p>
          <a:p>
            <a:endParaRPr lang="en-US" dirty="0"/>
          </a:p>
          <a:p>
            <a:r>
              <a:rPr lang="en-US" dirty="0"/>
              <a:t>The above is covered in the Kairos Outside manual page 37: Non-Negotiable List; #14. Page 43, 137 continued on 138</a:t>
            </a:r>
          </a:p>
          <a:p>
            <a:r>
              <a:rPr lang="en-US" b="1" i="1" dirty="0"/>
              <a:t>Kairos Inside</a:t>
            </a:r>
            <a:r>
              <a:rPr lang="en-US" dirty="0"/>
              <a:t>: </a:t>
            </a:r>
            <a:r>
              <a:rPr lang="en-US" b="1" i="1" dirty="0"/>
              <a:t>Riverbanks</a:t>
            </a:r>
            <a:r>
              <a:rPr lang="en-US" dirty="0"/>
              <a:t> – Sacrifice and Obedience </a:t>
            </a:r>
            <a:r>
              <a:rPr lang="en-US" dirty="0" err="1"/>
              <a:t>pg</a:t>
            </a:r>
            <a:r>
              <a:rPr lang="en-US" dirty="0"/>
              <a:t> 28 – Addresses involving others in the ministry; adopting a servant's heart – stepping away; Pg 33 – Spiritual Relationships # 1 Recognize your limitations, # 2 Evaluate your Motivations. Page 57 discusses positions of increased responsibility, pages 58 &amp; 76 talk about recruitment, and team size, 59 covers 3 on 1 off, the Team Formation section actually covers all of this and it is pages 81 – 123, and the Team Formation Riverbank on </a:t>
            </a:r>
            <a:r>
              <a:rPr lang="en-US" dirty="0" err="1"/>
              <a:t>pag</a:t>
            </a:r>
            <a:r>
              <a:rPr lang="en-US" dirty="0"/>
              <a:t> 29 covers this as well.</a:t>
            </a:r>
          </a:p>
          <a:p>
            <a:endParaRPr lang="en-US" dirty="0"/>
          </a:p>
          <a:p>
            <a:r>
              <a:rPr lang="en-US" dirty="0"/>
              <a:t>Our second theme is about life balance and spiritual health.</a:t>
            </a:r>
          </a:p>
          <a:p>
            <a:r>
              <a:rPr lang="en-US" dirty="0"/>
              <a:t>Kairos matters deeply. The mission matters. The people we serve matter.</a:t>
            </a:r>
          </a:p>
          <a:p>
            <a:r>
              <a:rPr lang="en-US" dirty="0"/>
              <a:t>But our volunteers are also whole people. They have families, jobs, health concerns, prayer lives, responsibilities, and limits.</a:t>
            </a:r>
          </a:p>
          <a:p>
            <a:r>
              <a:rPr lang="en-US" dirty="0"/>
              <a:t>And sometimes in ministry, especially when we care deeply, we can start to treat exhaustion as proof of commitment.</a:t>
            </a:r>
          </a:p>
          <a:p>
            <a:r>
              <a:rPr lang="en-US" dirty="0"/>
              <a:t>But it isn’t. Rest is not a lack of commitment. Rest can be part of faithful service.”</a:t>
            </a:r>
          </a:p>
          <a:p>
            <a:endParaRPr lang="en-US" dirty="0"/>
          </a:p>
          <a:p>
            <a:r>
              <a:rPr lang="en-US" dirty="0"/>
              <a:t>So, loving our volunteers means paying attention not only to whether the job got done, but to how the person doing the job is doing.</a:t>
            </a:r>
          </a:p>
          <a:p>
            <a:r>
              <a:rPr lang="en-US" dirty="0"/>
              <a:t>Are they tired? Are they stretched thin? Are they serving with joy, or are they serving because they feel guilty saying no?</a:t>
            </a:r>
          </a:p>
          <a:p>
            <a:endParaRPr lang="en-US" dirty="0"/>
          </a:p>
          <a:p>
            <a:r>
              <a:rPr lang="en-US" dirty="0"/>
              <a:t>Healthy volunteers serve from overflow, not exhaustion. And part of loving them is giving them permission to be human.</a:t>
            </a:r>
          </a:p>
          <a:p>
            <a:endParaRPr lang="en-US" dirty="0"/>
          </a:p>
          <a:p>
            <a:endParaRPr lang="en-US" dirty="0"/>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11</a:t>
            </a:fld>
            <a:endParaRPr lang="en-US"/>
          </a:p>
        </p:txBody>
      </p:sp>
    </p:spTree>
    <p:extLst>
      <p:ext uri="{BB962C8B-B14F-4D97-AF65-F5344CB8AC3E}">
        <p14:creationId xmlns:p14="http://schemas.microsoft.com/office/powerpoint/2010/main" val="1549977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Scott</a:t>
            </a:r>
          </a:p>
          <a:p>
            <a:endParaRPr lang="en-GB" dirty="0"/>
          </a:p>
          <a:p>
            <a:r>
              <a:rPr lang="en-US" dirty="0"/>
              <a:t>This is where listening becomes very practical.</a:t>
            </a:r>
          </a:p>
          <a:p>
            <a:r>
              <a:rPr lang="en-US" dirty="0"/>
              <a:t>We can get so focused on the assignment that we forget to check on the person doing it.</a:t>
            </a:r>
          </a:p>
          <a:p>
            <a:r>
              <a:rPr lang="en-US" dirty="0"/>
              <a:t>We ask, ‘Did you finish your letters?’ ‘Do you have your talk ready?’</a:t>
            </a:r>
          </a:p>
          <a:p>
            <a:r>
              <a:rPr lang="en-US" dirty="0"/>
              <a:t>But sometimes the better questions are: ‘How are you doing?’ ‘Are you feeling overwhelmed?’ ‘Do you need help?’</a:t>
            </a:r>
          </a:p>
          <a:p>
            <a:endParaRPr lang="en-US" dirty="0"/>
          </a:p>
          <a:p>
            <a:r>
              <a:rPr lang="en-US" dirty="0"/>
              <a:t>Volunteer care begins with prayer. The Kairos handout actually starts there; pray for the person, pray for guidance, and pray with them.</a:t>
            </a:r>
          </a:p>
          <a:p>
            <a:r>
              <a:rPr lang="en-US" dirty="0"/>
              <a:t>Then watch for the signs that someone may be running on empty: irritability, exhaustion, resentment, withdrawal, or simply an inability to say no.</a:t>
            </a:r>
          </a:p>
          <a:p>
            <a:r>
              <a:rPr lang="en-US" dirty="0"/>
              <a:t>And here’s the hard part: we need to give people permission to step back before they disappear.</a:t>
            </a:r>
          </a:p>
          <a:p>
            <a:endParaRPr lang="en-US" dirty="0"/>
          </a:p>
          <a:p>
            <a:r>
              <a:rPr lang="en-US" dirty="0"/>
              <a:t>A volunteer should not have to disappear before we realize they needed rest. Sometimes people do not leave a ministry because they stopped caring. Sometimes they leave because they cared for too long without enough support.</a:t>
            </a:r>
          </a:p>
          <a:p>
            <a:endParaRPr lang="en-US" dirty="0"/>
          </a:p>
          <a:p>
            <a:r>
              <a:rPr lang="en-US" dirty="0"/>
              <a:t>And that is why accountability groups and spiritual support matter. We are not just trying to keep volunteers productive. We are trying to help them remain spiritually healthy.</a:t>
            </a:r>
          </a:p>
        </p:txBody>
      </p:sp>
      <p:sp>
        <p:nvSpPr>
          <p:cNvPr id="4" name="Slide Number Placeholder 3"/>
          <p:cNvSpPr>
            <a:spLocks noGrp="1"/>
          </p:cNvSpPr>
          <p:nvPr>
            <p:ph type="sldNum" sz="quarter" idx="5"/>
          </p:nvPr>
        </p:nvSpPr>
        <p:spPr/>
        <p:txBody>
          <a:bodyPr/>
          <a:lstStyle/>
          <a:p>
            <a:fld id="{ED62D117-89F3-48F8-AAE4-57A96BBD4E05}" type="slidenum">
              <a:rPr lang="en-US" smtClean="0"/>
              <a:t>12</a:t>
            </a:fld>
            <a:endParaRPr lang="en-US"/>
          </a:p>
        </p:txBody>
      </p:sp>
    </p:spTree>
    <p:extLst>
      <p:ext uri="{BB962C8B-B14F-4D97-AF65-F5344CB8AC3E}">
        <p14:creationId xmlns:p14="http://schemas.microsoft.com/office/powerpoint/2010/main" val="424760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Maria's talking point about the above slide:</a:t>
            </a:r>
          </a:p>
          <a:p>
            <a:endParaRPr lang="en-US"/>
          </a:p>
          <a:p>
            <a:r>
              <a:rPr lang="en-US"/>
              <a:t>Now let’s talk about building a sustainable volunteer pipeline. Year-round recruitment is not just about filling the next Weekend. </a:t>
            </a:r>
          </a:p>
          <a:p>
            <a:r>
              <a:rPr lang="en-US"/>
              <a:t>It is a way of loving our current volunteers by protecting them from burnout, growing the ministry, and avoiding dependence on the same small group every time.</a:t>
            </a:r>
          </a:p>
          <a:p>
            <a:r>
              <a:rPr lang="en-US"/>
              <a:t>When we recruit only in a crisis, we usually ask the same faithful people to carry the load again. Over time, that can wear people down. </a:t>
            </a:r>
          </a:p>
          <a:p>
            <a:endParaRPr lang="en-US">
              <a:ea typeface="Calibri"/>
              <a:cs typeface="Calibri"/>
            </a:endParaRPr>
          </a:p>
          <a:p>
            <a:r>
              <a:rPr lang="en-US" b="1">
                <a:ea typeface="Calibri"/>
                <a:cs typeface="Calibri"/>
              </a:rPr>
              <a:t>The Advisory Council Operating Procedures</a:t>
            </a:r>
            <a:r>
              <a:rPr lang="en-US">
                <a:ea typeface="Calibri"/>
                <a:cs typeface="Calibri"/>
              </a:rPr>
              <a:t> covers that Advisory Councils should be recruiting </a:t>
            </a:r>
            <a:r>
              <a:rPr lang="en-US" err="1">
                <a:ea typeface="Calibri"/>
                <a:cs typeface="Calibri"/>
              </a:rPr>
              <a:t>year round</a:t>
            </a:r>
            <a:r>
              <a:rPr lang="en-US">
                <a:ea typeface="Calibri"/>
                <a:cs typeface="Calibri"/>
              </a:rPr>
              <a:t> – page 6, and then within the various duties of the Advisory Council members we talk about the Advisory's Councils responsibility for recruitment, and spiritual health etc. Pgs. 13-23.</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13</a:t>
            </a:fld>
            <a:endParaRPr lang="en-US"/>
          </a:p>
        </p:txBody>
      </p:sp>
    </p:spTree>
    <p:extLst>
      <p:ext uri="{BB962C8B-B14F-4D97-AF65-F5344CB8AC3E}">
        <p14:creationId xmlns:p14="http://schemas.microsoft.com/office/powerpoint/2010/main" val="2748942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Maria's talking point about the above slide:</a:t>
            </a:r>
          </a:p>
          <a:p>
            <a:endParaRPr lang="en-US"/>
          </a:p>
          <a:p>
            <a:r>
              <a:rPr lang="en-US"/>
              <a:t>A healthier approach is to make recruitment a steady rhythm of the ministry, not a last-minute scramble.</a:t>
            </a:r>
          </a:p>
          <a:p>
            <a:pPr marL="285750" indent="-285750">
              <a:buFont typeface="Arial"/>
              <a:buChar char="•"/>
            </a:pPr>
            <a:r>
              <a:rPr lang="en-US"/>
              <a:t>First, make recruitment part of every Weekend follow-up. After people experience the ministry, invite them to take the next step.</a:t>
            </a:r>
          </a:p>
          <a:p>
            <a:pPr marL="285750" indent="-285750">
              <a:buFont typeface="Arial"/>
              <a:buChar char="•"/>
            </a:pPr>
            <a:r>
              <a:rPr lang="en-US"/>
              <a:t>Second, encourage new volunteers to share their Kairos story. A personal story is often the most powerful invitation.</a:t>
            </a:r>
          </a:p>
          <a:p>
            <a:pPr marL="285750" indent="-285750">
              <a:buFont typeface="Arial"/>
              <a:buChar char="•"/>
            </a:pPr>
            <a:r>
              <a:rPr lang="en-US"/>
              <a:t>Third, practice simple elevator speeches so every volunteer can explain the ministry clearly and warmly.</a:t>
            </a:r>
          </a:p>
          <a:p>
            <a:pPr marL="285750" indent="-285750">
              <a:buFont typeface="Arial"/>
              <a:buChar char="•"/>
            </a:pPr>
            <a:r>
              <a:rPr lang="en-US"/>
              <a:t>Fourth, invite friends to Closings and help them see the impact firsthand.</a:t>
            </a:r>
          </a:p>
          <a:p>
            <a:pPr marL="285750" indent="-285750">
              <a:buFont typeface="Arial"/>
              <a:buChar char="•"/>
            </a:pPr>
            <a:r>
              <a:rPr lang="en-US"/>
              <a:t>Finally, recruit for the whole ministry, not only the next Weekend. We need depth before there is an emergency.</a:t>
            </a:r>
          </a:p>
          <a:p>
            <a:pPr marL="285750" indent="-285750">
              <a:buFont typeface="Arial"/>
              <a:buChar char="•"/>
            </a:pPr>
            <a:endParaRPr lang="en-US" i="1"/>
          </a:p>
          <a:p>
            <a:r>
              <a:rPr lang="en-US" i="1"/>
              <a:t>If each of us invites, encourages, and prepares others throughout the year, we will not just fill the next Weekend—we will strengthen Kairos for the future.</a:t>
            </a:r>
            <a:endParaRPr lang="en-US">
              <a:ea typeface="Calibri"/>
              <a:cs typeface="Calibri"/>
            </a:endParaRPr>
          </a:p>
          <a:p>
            <a:pPr marL="285750" indent="-285750">
              <a:buFont typeface="Arial"/>
              <a:buChar char="•"/>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14</a:t>
            </a:fld>
            <a:endParaRPr lang="en-US"/>
          </a:p>
        </p:txBody>
      </p:sp>
    </p:spTree>
    <p:extLst>
      <p:ext uri="{BB962C8B-B14F-4D97-AF65-F5344CB8AC3E}">
        <p14:creationId xmlns:p14="http://schemas.microsoft.com/office/powerpoint/2010/main" val="318591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Maria</a:t>
            </a:r>
            <a:endParaRPr lang="en-US">
              <a:ea typeface="Calibri"/>
              <a:cs typeface="Calibri"/>
            </a:endParaRPr>
          </a:p>
          <a:p>
            <a:endParaRPr lang="en-US" b="1" dirty="0">
              <a:ea typeface="Calibri"/>
              <a:cs typeface="Calibri"/>
            </a:endParaRPr>
          </a:p>
          <a:p>
            <a:r>
              <a:rPr lang="en-US">
                <a:ea typeface="Calibri"/>
                <a:cs typeface="Calibri"/>
              </a:rPr>
              <a:t>Kairos Outside Manual page reference #52</a:t>
            </a:r>
          </a:p>
          <a:p>
            <a:r>
              <a:rPr lang="en-US" b="1"/>
              <a:t>Kairos Inside</a:t>
            </a:r>
            <a:r>
              <a:rPr lang="en-US"/>
              <a:t>: </a:t>
            </a:r>
            <a:r>
              <a:rPr lang="en-US" b="1" i="1"/>
              <a:t>Riverbanks</a:t>
            </a:r>
            <a:r>
              <a:rPr lang="en-US"/>
              <a:t> – Sacrifice and Obedience pg 28 – Addresses involving others in the ministry; adopting a servant's heart – stepping away; Pg 33 – Spiritual Relationships # 1 Recognize your limitations, # 2 Evaluate your Motivations. Page 57 discusses positions of increased responsibility, pages 58 &amp; 76 talk about recruitment, and team size, 59 covers 3 on 1 off, the Team Formation section actually covers all of this and it is pages 81 - 123</a:t>
            </a:r>
            <a:endParaRPr lang="en-US">
              <a:ea typeface="Calibri"/>
              <a:cs typeface="Calibri"/>
            </a:endParaRPr>
          </a:p>
          <a:p>
            <a:endParaRPr lang="en-US" b="1"/>
          </a:p>
          <a:p>
            <a:r>
              <a:rPr lang="en-US" b="1"/>
              <a:t>Maria's talking point about the above slide:</a:t>
            </a:r>
            <a:endParaRPr lang="en-US" b="1">
              <a:ea typeface="Calibri"/>
              <a:cs typeface="Calibri"/>
            </a:endParaRPr>
          </a:p>
          <a:p>
            <a:endParaRPr lang="en-US"/>
          </a:p>
          <a:p>
            <a:r>
              <a:rPr lang="en-US"/>
              <a:t>No one should carry the same bag forever. In ministry, we often recognize someone’s gift and then unintentionally turn that gift into a permanent assignment. </a:t>
            </a:r>
          </a:p>
          <a:p>
            <a:r>
              <a:rPr lang="en-US"/>
              <a:t>But faithful volunteers need permission to step back, rest, and trust that the ministry belongs to God—not to one person.</a:t>
            </a:r>
          </a:p>
          <a:p>
            <a:r>
              <a:rPr lang="en-US"/>
              <a:t>We love volunteers by sharing the load, rotating responsibilities, and developing new leaders. That means we have to ask honest questions: Who always does the music? Who always handles agape, logistics, forms, food, or scheduling? </a:t>
            </a:r>
            <a:endParaRPr lang="en-US">
              <a:ea typeface="Calibri"/>
              <a:cs typeface="Calibri"/>
            </a:endParaRPr>
          </a:p>
          <a:p>
            <a:r>
              <a:rPr lang="en-US"/>
              <a:t>If the same person is always responsible, we may be creating exhaustion instead of building a healthy ministry.</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15</a:t>
            </a:fld>
            <a:endParaRPr lang="en-US"/>
          </a:p>
        </p:txBody>
      </p:sp>
    </p:spTree>
    <p:extLst>
      <p:ext uri="{BB962C8B-B14F-4D97-AF65-F5344CB8AC3E}">
        <p14:creationId xmlns:p14="http://schemas.microsoft.com/office/powerpoint/2010/main" val="232915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Maria's talking point about the above slide:</a:t>
            </a:r>
          </a:p>
          <a:p>
            <a:endParaRPr lang="en-US"/>
          </a:p>
          <a:p>
            <a:r>
              <a:rPr lang="en-US"/>
              <a:t>The solution is not simply to find someone else at the last minute. The solution is to create apprentices for key roles. </a:t>
            </a:r>
          </a:p>
          <a:p>
            <a:r>
              <a:rPr lang="en-US"/>
              <a:t>Experienced volunteers can mentor others instead of repeating the same task every time. </a:t>
            </a:r>
          </a:p>
          <a:p>
            <a:r>
              <a:rPr lang="en-US"/>
              <a:t>Rotation gives people room to rest, and role development gives the ministry strength for the future.</a:t>
            </a:r>
          </a:p>
          <a:p>
            <a:r>
              <a:rPr lang="en-US"/>
              <a:t>If only one person knows how to do it, we have not built a ministry role—we have built a bottleneck. </a:t>
            </a:r>
          </a:p>
          <a:p>
            <a:r>
              <a:rPr lang="en-US"/>
              <a:t>A healthy ministry does not depend on one person carrying the load forever. It prepares others, shares responsibility, and honors the people who serve.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16</a:t>
            </a:fld>
            <a:endParaRPr lang="en-US"/>
          </a:p>
        </p:txBody>
      </p:sp>
    </p:spTree>
    <p:extLst>
      <p:ext uri="{BB962C8B-B14F-4D97-AF65-F5344CB8AC3E}">
        <p14:creationId xmlns:p14="http://schemas.microsoft.com/office/powerpoint/2010/main" val="299537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Maria </a:t>
            </a:r>
          </a:p>
          <a:p>
            <a:endParaRPr lang="en-US" dirty="0"/>
          </a:p>
          <a:p>
            <a:r>
              <a:rPr lang="en-US"/>
              <a:t>the 2nd bullet above is covered in the Kairos Outside manual page 37: Non-Negotiable List; #14. Page 43, 137 continued on 138</a:t>
            </a:r>
          </a:p>
          <a:p>
            <a:endParaRPr lang="en-US" b="1" dirty="0"/>
          </a:p>
          <a:p>
            <a:r>
              <a:rPr lang="en-US" b="1"/>
              <a:t>Maria's talking point about the above slide:</a:t>
            </a:r>
            <a:endParaRPr lang="en-US" b="1">
              <a:ea typeface="Calibri"/>
              <a:cs typeface="Calibri"/>
            </a:endParaRPr>
          </a:p>
          <a:p>
            <a:r>
              <a:rPr lang="en-US"/>
              <a:t>Look at one role that depends too heavily on one person. Invite that person to help identify and train an apprentice. </a:t>
            </a:r>
          </a:p>
          <a:p>
            <a:r>
              <a:rPr lang="en-US"/>
              <a:t>When we rest, rotate, and raise up others, we protect our volunteers, strengthen our teams, and remind everyone that the ministry belongs to God.</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17</a:t>
            </a:fld>
            <a:endParaRPr lang="en-US"/>
          </a:p>
        </p:txBody>
      </p:sp>
    </p:spTree>
    <p:extLst>
      <p:ext uri="{BB962C8B-B14F-4D97-AF65-F5344CB8AC3E}">
        <p14:creationId xmlns:p14="http://schemas.microsoft.com/office/powerpoint/2010/main" val="60517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Scott</a:t>
            </a:r>
          </a:p>
          <a:p>
            <a:endParaRPr lang="en-US" dirty="0"/>
          </a:p>
          <a:p>
            <a:r>
              <a:rPr lang="en-US"/>
              <a:t>The above is covered in the Kairos Outside Manual page 25 –35.  Page 37: Non-Negotiable List; #14.  </a:t>
            </a:r>
          </a:p>
          <a:p>
            <a:r>
              <a:rPr lang="en-US" dirty="0"/>
              <a:t>Page 43, 137 continued on 138</a:t>
            </a:r>
          </a:p>
          <a:p>
            <a:endParaRPr lang="en-US" dirty="0">
              <a:ea typeface="Calibri"/>
              <a:cs typeface="Calibri"/>
            </a:endParaRPr>
          </a:p>
          <a:p>
            <a:r>
              <a:rPr lang="en-US" dirty="0">
                <a:ea typeface="Calibri"/>
                <a:cs typeface="Calibri"/>
              </a:rPr>
              <a:t>Kairos Inside – the Team Formation section covers this </a:t>
            </a:r>
            <a:r>
              <a:rPr lang="en-US" dirty="0"/>
              <a:t>pages 81 – 123 The Team Formation Riverbank – </a:t>
            </a:r>
            <a:r>
              <a:rPr lang="en-US"/>
              <a:t>pg</a:t>
            </a:r>
            <a:r>
              <a:rPr lang="en-US" dirty="0"/>
              <a:t> 29 covers this </a:t>
            </a:r>
          </a:p>
          <a:p>
            <a:endParaRPr lang="en-US" dirty="0">
              <a:ea typeface="Calibri"/>
              <a:cs typeface="Calibri"/>
            </a:endParaRPr>
          </a:p>
          <a:p>
            <a:r>
              <a:rPr lang="en-US" dirty="0"/>
              <a:t>So, when we step back and ask, ‘What does loving our volunteers actually look like?’ This is what we’ve been talking about.</a:t>
            </a:r>
          </a:p>
          <a:p>
            <a:r>
              <a:rPr lang="en-US" dirty="0"/>
              <a:t>We welcome them well.</a:t>
            </a:r>
          </a:p>
          <a:p>
            <a:r>
              <a:rPr lang="en-US" dirty="0"/>
              <a:t>We train them well.</a:t>
            </a:r>
          </a:p>
          <a:p>
            <a:r>
              <a:rPr lang="en-US" dirty="0"/>
              <a:t>We pray with them and for them.</a:t>
            </a:r>
          </a:p>
          <a:p>
            <a:r>
              <a:rPr lang="en-US" dirty="0"/>
              <a:t>We respect the reality that they have lives, responsibilities, and limits outside of Kairos.</a:t>
            </a:r>
          </a:p>
          <a:p>
            <a:r>
              <a:rPr lang="en-US" dirty="0"/>
              <a:t>We recruit year-round so the same people are not carrying the ministry over and over again.</a:t>
            </a:r>
          </a:p>
          <a:p>
            <a:r>
              <a:rPr lang="en-US" dirty="0"/>
              <a:t>We rotate responsibility so people can grow, lead, mentor, and rest.</a:t>
            </a:r>
          </a:p>
          <a:p>
            <a:r>
              <a:rPr lang="en-US" dirty="0"/>
              <a:t>And maybe most importantly, we let people rest before they burn out.</a:t>
            </a:r>
          </a:p>
          <a:p>
            <a:endParaRPr lang="en-US" dirty="0"/>
          </a:p>
          <a:p>
            <a:r>
              <a:rPr lang="en-US" dirty="0"/>
              <a:t>None of these things are flashy. Most of them are relational. But this is what loving volunteers looks like in practice. </a:t>
            </a:r>
          </a:p>
          <a:p>
            <a:endParaRPr lang="en-US" dirty="0"/>
          </a:p>
          <a:p>
            <a:r>
              <a:rPr lang="en-US" dirty="0"/>
              <a:t>Which brings us back to the heart of Kairos: Listen, Listen, Love, Love.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18</a:t>
            </a:fld>
            <a:endParaRPr lang="en-US"/>
          </a:p>
        </p:txBody>
      </p:sp>
    </p:spTree>
    <p:extLst>
      <p:ext uri="{BB962C8B-B14F-4D97-AF65-F5344CB8AC3E}">
        <p14:creationId xmlns:p14="http://schemas.microsoft.com/office/powerpoint/2010/main" val="854137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Scott</a:t>
            </a:r>
          </a:p>
          <a:p>
            <a:endParaRPr lang="en-US" dirty="0"/>
          </a:p>
          <a:p>
            <a:r>
              <a:rPr lang="en-US"/>
              <a:t>the above is covered in the Kairos Outside manual page 19, 21, 53 </a:t>
            </a:r>
          </a:p>
          <a:p>
            <a:endParaRPr lang="en-US" dirty="0">
              <a:ea typeface="Calibri"/>
              <a:cs typeface="Calibri"/>
            </a:endParaRPr>
          </a:p>
          <a:p>
            <a:r>
              <a:rPr lang="en-US" dirty="0">
                <a:ea typeface="Calibri"/>
                <a:cs typeface="Calibri"/>
              </a:rPr>
              <a:t>We want to leave you </a:t>
            </a:r>
            <a:r>
              <a:rPr lang="en-US">
                <a:ea typeface="Calibri"/>
                <a:cs typeface="Calibri"/>
              </a:rPr>
              <a:t>with this…</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19</a:t>
            </a:fld>
            <a:endParaRPr lang="en-US"/>
          </a:p>
        </p:txBody>
      </p:sp>
    </p:spTree>
    <p:extLst>
      <p:ext uri="{BB962C8B-B14F-4D97-AF65-F5344CB8AC3E}">
        <p14:creationId xmlns:p14="http://schemas.microsoft.com/office/powerpoint/2010/main" val="2763112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Maria</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t>2</a:t>
            </a:fld>
            <a:endParaRPr lang="en-US"/>
          </a:p>
        </p:txBody>
      </p:sp>
    </p:spTree>
    <p:extLst>
      <p:ext uri="{BB962C8B-B14F-4D97-AF65-F5344CB8AC3E}">
        <p14:creationId xmlns:p14="http://schemas.microsoft.com/office/powerpoint/2010/main" val="3679718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Scott</a:t>
            </a:r>
          </a:p>
        </p:txBody>
      </p:sp>
      <p:sp>
        <p:nvSpPr>
          <p:cNvPr id="4" name="Slide Number Placeholder 3"/>
          <p:cNvSpPr>
            <a:spLocks noGrp="1"/>
          </p:cNvSpPr>
          <p:nvPr>
            <p:ph type="sldNum" sz="quarter" idx="5"/>
          </p:nvPr>
        </p:nvSpPr>
        <p:spPr/>
        <p:txBody>
          <a:bodyPr/>
          <a:lstStyle/>
          <a:p>
            <a:fld id="{ED62D117-89F3-48F8-AAE4-57A96BBD4E05}" type="slidenum">
              <a:rPr lang="en-US"/>
              <a:t>20</a:t>
            </a:fld>
            <a:endParaRPr lang="en-US"/>
          </a:p>
        </p:txBody>
      </p:sp>
    </p:spTree>
    <p:extLst>
      <p:ext uri="{BB962C8B-B14F-4D97-AF65-F5344CB8AC3E}">
        <p14:creationId xmlns:p14="http://schemas.microsoft.com/office/powerpoint/2010/main" val="3061100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Scott</a:t>
            </a:r>
            <a:endParaRPr lang="en-US" dirty="0">
              <a:ea typeface="Calibri"/>
              <a:cs typeface="Calibri"/>
            </a:endParaRPr>
          </a:p>
          <a:p>
            <a:endParaRPr lang="en-US" dirty="0">
              <a:ea typeface="Calibri"/>
              <a:cs typeface="Calibri"/>
            </a:endParaRPr>
          </a:p>
          <a:p>
            <a:r>
              <a:rPr lang="en-US">
                <a:ea typeface="Calibri"/>
                <a:cs typeface="Calibri"/>
              </a:rPr>
              <a:t>MyKairos</a:t>
            </a:r>
            <a:r>
              <a:rPr lang="en-US">
                <a:solidFill>
                  <a:srgbClr val="000000"/>
                </a:solidFill>
                <a:latin typeface="Calibri"/>
                <a:ea typeface="Calibri"/>
                <a:cs typeface="Calibri"/>
              </a:rPr>
              <a:t>.org</a:t>
            </a:r>
            <a:endParaRPr lang="en-US">
              <a:ea typeface="Calibri"/>
              <a:cs typeface="Calibri"/>
            </a:endParaRPr>
          </a:p>
        </p:txBody>
      </p:sp>
      <p:sp>
        <p:nvSpPr>
          <p:cNvPr id="4" name="Slide Number Placeholder 3"/>
          <p:cNvSpPr>
            <a:spLocks noGrp="1"/>
          </p:cNvSpPr>
          <p:nvPr>
            <p:ph type="sldNum" sz="quarter" idx="5"/>
          </p:nvPr>
        </p:nvSpPr>
        <p:spPr/>
        <p:txBody>
          <a:bodyPr/>
          <a:lstStyle/>
          <a:p>
            <a:fld id="{ED62D117-89F3-48F8-AAE4-57A96BBD4E05}" type="slidenum">
              <a:rPr lang="en-US"/>
              <a:t>21</a:t>
            </a:fld>
            <a:endParaRPr lang="en-US"/>
          </a:p>
        </p:txBody>
      </p:sp>
    </p:spTree>
    <p:extLst>
      <p:ext uri="{BB962C8B-B14F-4D97-AF65-F5344CB8AC3E}">
        <p14:creationId xmlns:p14="http://schemas.microsoft.com/office/powerpoint/2010/main" val="338732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Maria</a:t>
            </a:r>
          </a:p>
        </p:txBody>
      </p:sp>
      <p:sp>
        <p:nvSpPr>
          <p:cNvPr id="4" name="Slide Number Placeholder 3"/>
          <p:cNvSpPr>
            <a:spLocks noGrp="1"/>
          </p:cNvSpPr>
          <p:nvPr>
            <p:ph type="sldNum" sz="quarter" idx="5"/>
          </p:nvPr>
        </p:nvSpPr>
        <p:spPr/>
        <p:txBody>
          <a:bodyPr/>
          <a:lstStyle/>
          <a:p>
            <a:fld id="{ED62D117-89F3-48F8-AAE4-57A96BBD4E05}" type="slidenum">
              <a:rPr lang="en-US"/>
              <a:t>3</a:t>
            </a:fld>
            <a:endParaRPr lang="en-US"/>
          </a:p>
        </p:txBody>
      </p:sp>
    </p:spTree>
    <p:extLst>
      <p:ext uri="{BB962C8B-B14F-4D97-AF65-F5344CB8AC3E}">
        <p14:creationId xmlns:p14="http://schemas.microsoft.com/office/powerpoint/2010/main" val="483246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ea typeface="Calibri"/>
                <a:cs typeface="Calibri"/>
              </a:rPr>
              <a:t>Maria </a:t>
            </a:r>
          </a:p>
          <a:p>
            <a:endParaRPr lang="en-US" dirty="0">
              <a:solidFill>
                <a:srgbClr val="000000"/>
              </a:solidFill>
              <a:ea typeface="Calibri"/>
              <a:cs typeface="Calibri"/>
            </a:endParaRPr>
          </a:p>
          <a:p>
            <a:r>
              <a:rPr lang="en-US">
                <a:solidFill>
                  <a:srgbClr val="000000"/>
                </a:solidFill>
                <a:ea typeface="Calibri"/>
                <a:cs typeface="Calibri"/>
              </a:rPr>
              <a:t>This</a:t>
            </a:r>
            <a:r>
              <a:rPr lang="en-US" sz="1200">
                <a:solidFill>
                  <a:srgbClr val="000000"/>
                </a:solidFill>
                <a:ea typeface="Calibri"/>
                <a:cs typeface="Calibri"/>
              </a:rPr>
              <a:t> </a:t>
            </a:r>
            <a:r>
              <a:rPr lang="en-US">
                <a:solidFill>
                  <a:srgbClr val="000000"/>
                </a:solidFill>
                <a:ea typeface="Calibri"/>
                <a:cs typeface="Calibri"/>
              </a:rPr>
              <a:t>scripture </a:t>
            </a:r>
            <a:r>
              <a:rPr lang="en-US" sz="1200">
                <a:solidFill>
                  <a:srgbClr val="000000"/>
                </a:solidFill>
                <a:ea typeface="Calibri"/>
                <a:cs typeface="Calibri"/>
              </a:rPr>
              <a:t>reminds us that leadership begins close to home. Before ministry is seen publicly, it is practiced privately in the daily rhythms of patience, love, order, forgiveness, and faithful care. </a:t>
            </a:r>
            <a:endParaRPr lang="en-US">
              <a:ea typeface="Calibri"/>
              <a:cs typeface="Calibri"/>
            </a:endParaRPr>
          </a:p>
          <a:p>
            <a:r>
              <a:rPr lang="en-US" sz="1200">
                <a:solidFill>
                  <a:srgbClr val="000000"/>
                </a:solidFill>
                <a:ea typeface="Calibri"/>
                <a:cs typeface="Calibri"/>
              </a:rPr>
              <a:t>God is not only concerned with what we accomplish for others; He also cares deeply about how we steward the people and responsibilities He has placed nearest to us.</a:t>
            </a:r>
            <a:endParaRPr lang="en-US"/>
          </a:p>
          <a:p>
            <a:r>
              <a:rPr lang="en-US" sz="1200">
                <a:solidFill>
                  <a:srgbClr val="000000"/>
                </a:solidFill>
                <a:ea typeface="Calibri"/>
                <a:cs typeface="Calibri"/>
              </a:rPr>
              <a:t>A healthy home does not mean a perfect home. It means a home where God’s love is being welcomed, where priorities are prayerfully aligned, and where peace is pursued even in the middle of real-life demands. </a:t>
            </a:r>
            <a:endParaRPr lang="en-US">
              <a:solidFill>
                <a:srgbClr val="000000"/>
              </a:solidFill>
              <a:ea typeface="Calibri"/>
              <a:cs typeface="Calibri"/>
            </a:endParaRPr>
          </a:p>
          <a:p>
            <a:pPr marL="0" indent="0">
              <a:spcBef>
                <a:spcPts val="0"/>
              </a:spcBef>
              <a:buNone/>
            </a:pPr>
            <a:r>
              <a:rPr lang="en-US" sz="1200">
                <a:solidFill>
                  <a:srgbClr val="000000"/>
                </a:solidFill>
                <a:ea typeface="Calibri"/>
                <a:cs typeface="Calibri"/>
              </a:rPr>
              <a:t>The way we care for our household shapes the way we care for God’s people because ministry flows best from a heart that is grounded, surrendered, and strengthened by Him.</a:t>
            </a:r>
            <a:endParaRPr lang="en-US"/>
          </a:p>
          <a:p>
            <a:r>
              <a:rPr lang="en-US" sz="1200">
                <a:solidFill>
                  <a:srgbClr val="000000"/>
                </a:solidFill>
                <a:ea typeface="Calibri"/>
                <a:cs typeface="Calibri"/>
              </a:rPr>
              <a:t>Balance is not about doing everything or carrying every burden. It is about serving from the right priorities and in God’s strength. </a:t>
            </a:r>
            <a:endParaRPr lang="en-US">
              <a:solidFill>
                <a:srgbClr val="444444"/>
              </a:solidFill>
              <a:ea typeface="Calibri"/>
              <a:cs typeface="Calibri"/>
            </a:endParaRPr>
          </a:p>
          <a:p>
            <a:pPr marL="0" indent="0">
              <a:spcBef>
                <a:spcPts val="0"/>
              </a:spcBef>
              <a:buNone/>
            </a:pPr>
            <a:r>
              <a:rPr lang="en-US" sz="1200">
                <a:solidFill>
                  <a:srgbClr val="000000"/>
                </a:solidFill>
                <a:ea typeface="Calibri"/>
                <a:cs typeface="Calibri"/>
              </a:rPr>
              <a:t>When our homes are tended with grace and wisdom, our ministry becomes less about pressure and more about overflow. Application</a:t>
            </a:r>
            <a:endParaRPr lang="en-US" sz="1200">
              <a:solidFill>
                <a:srgbClr val="444444"/>
              </a:solidFill>
              <a:ea typeface="Calibri"/>
              <a:cs typeface="Calibri"/>
            </a:endParaRPr>
          </a:p>
          <a:p>
            <a:endParaRPr lang="en-US"/>
          </a:p>
        </p:txBody>
      </p:sp>
      <p:sp>
        <p:nvSpPr>
          <p:cNvPr id="4" name="Slide Number Placeholder 3"/>
          <p:cNvSpPr>
            <a:spLocks noGrp="1"/>
          </p:cNvSpPr>
          <p:nvPr>
            <p:ph type="sldNum" sz="quarter" idx="5"/>
          </p:nvPr>
        </p:nvSpPr>
        <p:spPr/>
        <p:txBody>
          <a:bodyPr/>
          <a:lstStyle/>
          <a:p>
            <a:fld id="{ED62D117-89F3-48F8-AAE4-57A96BBD4E05}" type="slidenum">
              <a:rPr lang="en-US" smtClean="0"/>
              <a:t>4</a:t>
            </a:fld>
            <a:endParaRPr lang="en-US"/>
          </a:p>
        </p:txBody>
      </p:sp>
    </p:spTree>
    <p:extLst>
      <p:ext uri="{BB962C8B-B14F-4D97-AF65-F5344CB8AC3E}">
        <p14:creationId xmlns:p14="http://schemas.microsoft.com/office/powerpoint/2010/main" val="2930010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Scott</a:t>
            </a:r>
          </a:p>
        </p:txBody>
      </p:sp>
      <p:sp>
        <p:nvSpPr>
          <p:cNvPr id="4" name="Slide Number Placeholder 3"/>
          <p:cNvSpPr>
            <a:spLocks noGrp="1"/>
          </p:cNvSpPr>
          <p:nvPr>
            <p:ph type="sldNum" sz="quarter" idx="5"/>
          </p:nvPr>
        </p:nvSpPr>
        <p:spPr/>
        <p:txBody>
          <a:bodyPr/>
          <a:lstStyle/>
          <a:p>
            <a:fld id="{ED62D117-89F3-48F8-AAE4-57A96BBD4E05}" type="slidenum">
              <a:rPr lang="en-US"/>
              <a:t>5</a:t>
            </a:fld>
            <a:endParaRPr lang="en-US"/>
          </a:p>
        </p:txBody>
      </p:sp>
    </p:spTree>
    <p:extLst>
      <p:ext uri="{BB962C8B-B14F-4D97-AF65-F5344CB8AC3E}">
        <p14:creationId xmlns:p14="http://schemas.microsoft.com/office/powerpoint/2010/main" val="2164260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Scott</a:t>
            </a:r>
          </a:p>
        </p:txBody>
      </p:sp>
      <p:sp>
        <p:nvSpPr>
          <p:cNvPr id="4" name="Slide Number Placeholder 3"/>
          <p:cNvSpPr>
            <a:spLocks noGrp="1"/>
          </p:cNvSpPr>
          <p:nvPr>
            <p:ph type="sldNum" sz="quarter" idx="5"/>
          </p:nvPr>
        </p:nvSpPr>
        <p:spPr/>
        <p:txBody>
          <a:bodyPr/>
          <a:lstStyle/>
          <a:p>
            <a:fld id="{ED62D117-89F3-48F8-AAE4-57A96BBD4E05}" type="slidenum">
              <a:rPr lang="en-US"/>
              <a:t>6</a:t>
            </a:fld>
            <a:endParaRPr lang="en-US"/>
          </a:p>
        </p:txBody>
      </p:sp>
    </p:spTree>
    <p:extLst>
      <p:ext uri="{BB962C8B-B14F-4D97-AF65-F5344CB8AC3E}">
        <p14:creationId xmlns:p14="http://schemas.microsoft.com/office/powerpoint/2010/main" val="1685551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Scott</a:t>
            </a:r>
            <a:endParaRPr lang="en-US"/>
          </a:p>
          <a:p>
            <a:endParaRPr lang="en-US" dirty="0">
              <a:ea typeface="Calibri"/>
              <a:cs typeface="Calibri"/>
            </a:endParaRPr>
          </a:p>
          <a:p>
            <a:r>
              <a:rPr lang="en-US">
                <a:ea typeface="Calibri"/>
                <a:cs typeface="Calibri"/>
              </a:rPr>
              <a:t>#2 and #4 on </a:t>
            </a:r>
            <a:r>
              <a:rPr lang="en-US" dirty="0"/>
              <a:t>the above is covered in the KO manual page 37: Non-Negotiable List; #14.  Page 43, 137 continued on 138</a:t>
            </a:r>
            <a:endParaRPr lang="en-US" dirty="0">
              <a:ea typeface="Calibri"/>
              <a:cs typeface="Calibri"/>
            </a:endParaRPr>
          </a:p>
          <a:p>
            <a:r>
              <a:rPr lang="en-US" dirty="0">
                <a:ea typeface="Calibri"/>
                <a:cs typeface="Calibri"/>
              </a:rPr>
              <a:t>Kairos Inside:  </a:t>
            </a:r>
            <a:r>
              <a:rPr lang="en-US" b="1" i="1" dirty="0">
                <a:ea typeface="Calibri"/>
                <a:cs typeface="Calibri"/>
              </a:rPr>
              <a:t>Riverbanks</a:t>
            </a:r>
            <a:r>
              <a:rPr lang="en-US" dirty="0">
                <a:ea typeface="Calibri"/>
                <a:cs typeface="Calibri"/>
              </a:rPr>
              <a:t> – Sacrifice and Obedience </a:t>
            </a:r>
            <a:r>
              <a:rPr lang="en-US">
                <a:ea typeface="Calibri"/>
                <a:cs typeface="Calibri"/>
              </a:rPr>
              <a:t>pg</a:t>
            </a:r>
            <a:r>
              <a:rPr lang="en-US" dirty="0">
                <a:ea typeface="Calibri"/>
                <a:cs typeface="Calibri"/>
              </a:rPr>
              <a:t> 28 – Addresses involving others in the ministry; adopting a servant's heart – stepping away;  Pg 33 – Spiritual Relationships # 1 Recognize your limitations, # 2 Evaluate your Motivations. Page 57 discusses positions of increased responsibility, pages 58 &amp; 76 talk about recruitment,  and team size, 59 covers 3 on 1 off, the Team Formation section actually covers all of this and it is pages 81 - 123</a:t>
            </a:r>
          </a:p>
        </p:txBody>
      </p:sp>
      <p:sp>
        <p:nvSpPr>
          <p:cNvPr id="4" name="Slide Number Placeholder 3"/>
          <p:cNvSpPr>
            <a:spLocks noGrp="1"/>
          </p:cNvSpPr>
          <p:nvPr>
            <p:ph type="sldNum" sz="quarter" idx="5"/>
          </p:nvPr>
        </p:nvSpPr>
        <p:spPr/>
        <p:txBody>
          <a:bodyPr/>
          <a:lstStyle/>
          <a:p>
            <a:fld id="{ED62D117-89F3-48F8-AAE4-57A96BBD4E05}" type="slidenum">
              <a:rPr lang="en-US" smtClean="0"/>
              <a:t>7</a:t>
            </a:fld>
            <a:endParaRPr lang="en-US"/>
          </a:p>
        </p:txBody>
      </p:sp>
    </p:spTree>
    <p:extLst>
      <p:ext uri="{BB962C8B-B14F-4D97-AF65-F5344CB8AC3E}">
        <p14:creationId xmlns:p14="http://schemas.microsoft.com/office/powerpoint/2010/main" val="81976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Scott</a:t>
            </a:r>
          </a:p>
          <a:p>
            <a:endParaRPr lang="en-GB" dirty="0"/>
          </a:p>
          <a:p>
            <a:r>
              <a:rPr lang="en-US" dirty="0"/>
              <a:t>“This first theme is really simple: love begins with welcome and preparation.</a:t>
            </a:r>
          </a:p>
          <a:p>
            <a:r>
              <a:rPr lang="en-US" dirty="0"/>
              <a:t>When somebody is new to Kairos, they don’t just need information. They need connection. They need to know there is someone they can call, someone they can ask the awkward question, someone who notices when they look lost.</a:t>
            </a:r>
          </a:p>
          <a:p>
            <a:r>
              <a:rPr lang="en-US" dirty="0"/>
              <a:t>We often do a pretty good job of giving people packets, schedules, forms, clearance instructions; all the mechanics. But new volunteers need more than a clearance packet and a prayer.</a:t>
            </a:r>
          </a:p>
          <a:p>
            <a:r>
              <a:rPr lang="en-US" dirty="0"/>
              <a:t>They need experienced team members who take a personal interest in them and help them find their footing before, during, and after the Weekend.</a:t>
            </a:r>
          </a:p>
          <a:p>
            <a:r>
              <a:rPr lang="en-US" dirty="0"/>
              <a:t>And that is really the heart of mentoring: helping someone feel prepared, supported, and valued.”</a:t>
            </a:r>
          </a:p>
        </p:txBody>
      </p:sp>
      <p:sp>
        <p:nvSpPr>
          <p:cNvPr id="4" name="Slide Number Placeholder 3"/>
          <p:cNvSpPr>
            <a:spLocks noGrp="1"/>
          </p:cNvSpPr>
          <p:nvPr>
            <p:ph type="sldNum" sz="quarter" idx="5"/>
          </p:nvPr>
        </p:nvSpPr>
        <p:spPr/>
        <p:txBody>
          <a:bodyPr/>
          <a:lstStyle/>
          <a:p>
            <a:fld id="{ED62D117-89F3-48F8-AAE4-57A96BBD4E05}" type="slidenum">
              <a:rPr lang="en-US" smtClean="0"/>
              <a:t>8</a:t>
            </a:fld>
            <a:endParaRPr lang="en-US"/>
          </a:p>
        </p:txBody>
      </p:sp>
    </p:spTree>
    <p:extLst>
      <p:ext uri="{BB962C8B-B14F-4D97-AF65-F5344CB8AC3E}">
        <p14:creationId xmlns:p14="http://schemas.microsoft.com/office/powerpoint/2010/main" val="3944853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Scott</a:t>
            </a:r>
          </a:p>
          <a:p>
            <a:endParaRPr lang="en-GB" dirty="0"/>
          </a:p>
          <a:p>
            <a:r>
              <a:rPr lang="en-US" dirty="0"/>
              <a:t>The key here is to start before they feel lost.</a:t>
            </a:r>
          </a:p>
          <a:p>
            <a:r>
              <a:rPr lang="en-US" dirty="0"/>
              <a:t>Too often, we wait until a new volunteer looks confused, overwhelmed, or disconnected before we step in. By then, they may already be wondering whether they belong.</a:t>
            </a:r>
          </a:p>
          <a:p>
            <a:r>
              <a:rPr lang="en-US" dirty="0"/>
              <a:t>So, we assign a mentor early. We make a sincere effort to connect personally before the first meeting. We explain what formation is going to be like and why attendance matters. And we make it clear from the beginning that questions are welcome.</a:t>
            </a:r>
          </a:p>
          <a:p>
            <a:r>
              <a:rPr lang="en-US" dirty="0"/>
              <a:t>That personal contact matters more than we sometimes realize. A new volunteer should walk into that first meeting already knowing at least one person in the room who is looking out for them.</a:t>
            </a:r>
          </a:p>
          <a:p>
            <a:r>
              <a:rPr lang="en-US" dirty="0"/>
              <a:t>They should know, ‘I have someone I can ask.’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when I say personal contact, I mean personal. Not just an email with attachments. Make a phone call. Invite to meet for Coffee and a quick conversation. Something that says, ‘We’re glad you’re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also need to be honest about the commitment. Formation takes time because we are not just transferring information; we are forming a team. Missing formation meetings means more than missing information. It can leave a volunteer less prepared, place additional pressure on other team members, and weaken the sense of trust and community we are trying to build before entering the institution.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goal is simple: no new volunteer should have to earn their way into feeling supported.</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ED62D117-89F3-48F8-AAE4-57A96BBD4E05}" type="slidenum">
              <a:rPr lang="en-US" smtClean="0"/>
              <a:t>9</a:t>
            </a:fld>
            <a:endParaRPr lang="en-US"/>
          </a:p>
        </p:txBody>
      </p:sp>
    </p:spTree>
    <p:extLst>
      <p:ext uri="{BB962C8B-B14F-4D97-AF65-F5344CB8AC3E}">
        <p14:creationId xmlns:p14="http://schemas.microsoft.com/office/powerpoint/2010/main" val="23230607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mykairos.org/docs/conference/Preparing%20Volunteers%20for%20Kairos%20Handout.pdf"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www.mykairos.org/downloads_recruit.html" TargetMode="External"/><Relationship Id="rId5" Type="http://schemas.openxmlformats.org/officeDocument/2006/relationships/hyperlink" Target="https://mykairos.org/docs/recruit/bestpractices.pdf" TargetMode="External"/><Relationship Id="rId4" Type="http://schemas.openxmlformats.org/officeDocument/2006/relationships/hyperlink" Target="https://www.mykairos.org/docs/kpmi/communicationsguide.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4233103" y="1698172"/>
            <a:ext cx="7576309" cy="1716315"/>
          </a:xfrm>
        </p:spPr>
        <p:txBody>
          <a:bodyPr>
            <a:normAutofit fontScale="90000"/>
          </a:bodyPr>
          <a:lstStyle/>
          <a:p>
            <a:r>
              <a:rPr lang="en-US"/>
              <a:t>Listening and Loving our Volunteers Kairos Annual Conference 2026 </a:t>
            </a:r>
          </a:p>
        </p:txBody>
      </p:sp>
      <p:sp>
        <p:nvSpPr>
          <p:cNvPr id="3" name="Subtitle 2">
            <a:extLst>
              <a:ext uri="{FF2B5EF4-FFF2-40B4-BE49-F238E27FC236}">
                <a16:creationId xmlns:a16="http://schemas.microsoft.com/office/drawing/2014/main" id="{2EA83348-576C-2140-3233-764C0FC07C47}"/>
              </a:ext>
            </a:extLst>
          </p:cNvPr>
          <p:cNvSpPr>
            <a:spLocks noGrp="1"/>
          </p:cNvSpPr>
          <p:nvPr>
            <p:ph type="subTitle" idx="4294967295"/>
          </p:nvPr>
        </p:nvSpPr>
        <p:spPr>
          <a:xfrm>
            <a:off x="5430457" y="3895501"/>
            <a:ext cx="5181600" cy="1752600"/>
          </a:xfrm>
        </p:spPr>
        <p:txBody>
          <a:bodyPr/>
          <a:lstStyle/>
          <a:p>
            <a:pPr marL="0" indent="0" algn="ctr">
              <a:buNone/>
            </a:pPr>
            <a:r>
              <a:rPr lang="en-GB" sz="1800"/>
              <a:t>Presenters</a:t>
            </a:r>
          </a:p>
          <a:p>
            <a:pPr marL="0" indent="0" algn="ctr">
              <a:buNone/>
            </a:pPr>
            <a:r>
              <a:rPr lang="en-GB" sz="2800"/>
              <a:t>Maria Bailey</a:t>
            </a:r>
          </a:p>
          <a:p>
            <a:pPr marL="0" indent="0" algn="ctr">
              <a:buNone/>
            </a:pPr>
            <a:r>
              <a:rPr lang="en-GB" sz="2800"/>
              <a:t>Scott Teague</a:t>
            </a:r>
          </a:p>
        </p:txBody>
      </p:sp>
    </p:spTree>
    <p:extLst>
      <p:ext uri="{BB962C8B-B14F-4D97-AF65-F5344CB8AC3E}">
        <p14:creationId xmlns:p14="http://schemas.microsoft.com/office/powerpoint/2010/main" val="144823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213B7-3942-B288-BC05-90EE94F58F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AD7CE-661A-AD37-CE0B-4021EC34E288}"/>
              </a:ext>
            </a:extLst>
          </p:cNvPr>
          <p:cNvSpPr>
            <a:spLocks noGrp="1"/>
          </p:cNvSpPr>
          <p:nvPr>
            <p:ph type="title"/>
          </p:nvPr>
        </p:nvSpPr>
        <p:spPr/>
        <p:txBody>
          <a:bodyPr>
            <a:normAutofit fontScale="90000"/>
          </a:bodyPr>
          <a:lstStyle/>
          <a:p>
            <a:r>
              <a:rPr lang="en-US"/>
              <a:t>Walk With Them Through the Experience</a:t>
            </a:r>
            <a:br>
              <a:rPr lang="en-US"/>
            </a:br>
            <a:r>
              <a:rPr lang="en-US" sz="2700"/>
              <a:t>How we support them through and after the Weekend</a:t>
            </a:r>
          </a:p>
        </p:txBody>
      </p:sp>
      <p:sp>
        <p:nvSpPr>
          <p:cNvPr id="3" name="Content Placeholder 2">
            <a:extLst>
              <a:ext uri="{FF2B5EF4-FFF2-40B4-BE49-F238E27FC236}">
                <a16:creationId xmlns:a16="http://schemas.microsoft.com/office/drawing/2014/main" id="{C4452DD2-94DE-B6EE-746D-BCAEDC38375D}"/>
              </a:ext>
            </a:extLst>
          </p:cNvPr>
          <p:cNvSpPr>
            <a:spLocks noGrp="1"/>
          </p:cNvSpPr>
          <p:nvPr>
            <p:ph idx="1"/>
          </p:nvPr>
        </p:nvSpPr>
        <p:spPr/>
        <p:txBody>
          <a:bodyPr vert="horz" lIns="91440" tIns="45720" rIns="91440" bIns="45720" rtlCol="0" anchor="t">
            <a:normAutofit lnSpcReduction="10000"/>
          </a:bodyPr>
          <a:lstStyle/>
          <a:p>
            <a:pPr marL="0" indent="0">
              <a:buNone/>
            </a:pPr>
            <a:r>
              <a:rPr lang="en-US" b="1"/>
              <a:t>Action items:</a:t>
            </a:r>
            <a:endParaRPr lang="en-US"/>
          </a:p>
          <a:p>
            <a:pPr lvl="1"/>
            <a:r>
              <a:rPr lang="en-US"/>
              <a:t>Sit with new volunteers at team meetings </a:t>
            </a:r>
          </a:p>
          <a:p>
            <a:pPr lvl="1"/>
            <a:r>
              <a:rPr lang="en-US"/>
              <a:t>Explain the heart of Kairos: </a:t>
            </a:r>
            <a:r>
              <a:rPr lang="en-US" b="1"/>
              <a:t>Listen, Listen, Love, Love</a:t>
            </a:r>
            <a:endParaRPr lang="en-US"/>
          </a:p>
          <a:p>
            <a:pPr lvl="1"/>
            <a:r>
              <a:rPr lang="en-US"/>
              <a:t>Train for both mission and mechanics </a:t>
            </a:r>
          </a:p>
          <a:p>
            <a:pPr lvl="1"/>
            <a:r>
              <a:rPr lang="en-US"/>
              <a:t>Check in during the Weekend </a:t>
            </a:r>
          </a:p>
          <a:p>
            <a:pPr lvl="1"/>
            <a:r>
              <a:rPr lang="en-US"/>
              <a:t>Follow up after the Weekend</a:t>
            </a:r>
          </a:p>
          <a:p>
            <a:pPr marL="457200" lvl="1" indent="0">
              <a:buNone/>
            </a:pPr>
            <a:endParaRPr lang="en-US"/>
          </a:p>
          <a:p>
            <a:pPr marL="457200" lvl="1" indent="0" algn="ctr">
              <a:buNone/>
            </a:pPr>
            <a:r>
              <a:rPr lang="en-US" i="1"/>
              <a:t>Mentoring does not end when the Weekend begins; it continues until the new volunteer feels at home in the Kairos community</a:t>
            </a:r>
          </a:p>
          <a:p>
            <a:endParaRPr lang="en-US"/>
          </a:p>
        </p:txBody>
      </p:sp>
    </p:spTree>
    <p:extLst>
      <p:ext uri="{BB962C8B-B14F-4D97-AF65-F5344CB8AC3E}">
        <p14:creationId xmlns:p14="http://schemas.microsoft.com/office/powerpoint/2010/main" val="2441623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CA309-E115-CDAC-1EB2-1ED40FBB4C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46AAF-F047-5B0F-2E5C-3859FC2DFB3A}"/>
              </a:ext>
            </a:extLst>
          </p:cNvPr>
          <p:cNvSpPr>
            <a:spLocks noGrp="1"/>
          </p:cNvSpPr>
          <p:nvPr>
            <p:ph type="title"/>
          </p:nvPr>
        </p:nvSpPr>
        <p:spPr>
          <a:xfrm>
            <a:off x="609440" y="1606296"/>
            <a:ext cx="10969943" cy="1029799"/>
          </a:xfrm>
        </p:spPr>
        <p:txBody>
          <a:bodyPr>
            <a:normAutofit fontScale="90000"/>
          </a:bodyPr>
          <a:lstStyle/>
          <a:p>
            <a:r>
              <a:rPr lang="en-US"/>
              <a:t>Healthy Volunteers Serve from Overflow, </a:t>
            </a:r>
            <a:br>
              <a:rPr lang="en-US"/>
            </a:br>
            <a:r>
              <a:rPr lang="en-US"/>
              <a:t>Not Exhaustion</a:t>
            </a:r>
          </a:p>
        </p:txBody>
      </p:sp>
      <p:sp>
        <p:nvSpPr>
          <p:cNvPr id="3" name="Content Placeholder 2">
            <a:extLst>
              <a:ext uri="{FF2B5EF4-FFF2-40B4-BE49-F238E27FC236}">
                <a16:creationId xmlns:a16="http://schemas.microsoft.com/office/drawing/2014/main" id="{867600E3-9817-6E06-0430-317DC6740517}"/>
              </a:ext>
            </a:extLst>
          </p:cNvPr>
          <p:cNvSpPr>
            <a:spLocks noGrp="1"/>
          </p:cNvSpPr>
          <p:nvPr>
            <p:ph sz="half" idx="1"/>
          </p:nvPr>
        </p:nvSpPr>
        <p:spPr>
          <a:xfrm>
            <a:off x="482414" y="3048000"/>
            <a:ext cx="5383398" cy="3581397"/>
          </a:xfrm>
        </p:spPr>
        <p:txBody>
          <a:bodyPr/>
          <a:lstStyle/>
          <a:p>
            <a:pPr marL="0" indent="0">
              <a:buNone/>
            </a:pPr>
            <a:r>
              <a:rPr lang="en-US"/>
              <a:t>We love volunteers by honoring them as whole people with families, jobs, health needs, prayer lives, and limits.</a:t>
            </a:r>
          </a:p>
        </p:txBody>
      </p:sp>
      <p:sp>
        <p:nvSpPr>
          <p:cNvPr id="4" name="Content Placeholder 3">
            <a:extLst>
              <a:ext uri="{FF2B5EF4-FFF2-40B4-BE49-F238E27FC236}">
                <a16:creationId xmlns:a16="http://schemas.microsoft.com/office/drawing/2014/main" id="{362619BD-8F86-2AED-7554-ACA32EF15A74}"/>
              </a:ext>
            </a:extLst>
          </p:cNvPr>
          <p:cNvSpPr>
            <a:spLocks noGrp="1"/>
          </p:cNvSpPr>
          <p:nvPr>
            <p:ph sz="half" idx="2"/>
          </p:nvPr>
        </p:nvSpPr>
        <p:spPr>
          <a:xfrm>
            <a:off x="6323013" y="2972972"/>
            <a:ext cx="5383398" cy="3581397"/>
          </a:xfrm>
        </p:spPr>
        <p:txBody>
          <a:bodyPr/>
          <a:lstStyle/>
          <a:p>
            <a:pPr marL="0" indent="0">
              <a:buNone/>
            </a:pPr>
            <a:r>
              <a:rPr lang="en-US"/>
              <a:t>Rest is not a lack of commitment; it is part of faithful service.</a:t>
            </a:r>
          </a:p>
          <a:p>
            <a:pPr marL="0" indent="0">
              <a:buNone/>
            </a:pPr>
            <a:endParaRPr lang="en-US"/>
          </a:p>
          <a:p>
            <a:pPr marL="0" indent="0" algn="ctr">
              <a:buNone/>
            </a:pPr>
            <a:r>
              <a:rPr lang="en-US" i="1"/>
              <a:t>“Come away by yourselves…and rest a while.” — Mark 6:31</a:t>
            </a:r>
          </a:p>
        </p:txBody>
      </p:sp>
      <p:cxnSp>
        <p:nvCxnSpPr>
          <p:cNvPr id="5" name="Straight Connector 4">
            <a:extLst>
              <a:ext uri="{FF2B5EF4-FFF2-40B4-BE49-F238E27FC236}">
                <a16:creationId xmlns:a16="http://schemas.microsoft.com/office/drawing/2014/main" id="{EFD99F76-4D4F-6A40-8DBE-0319DCD16C1B}"/>
              </a:ext>
            </a:extLst>
          </p:cNvPr>
          <p:cNvCxnSpPr/>
          <p:nvPr/>
        </p:nvCxnSpPr>
        <p:spPr>
          <a:xfrm>
            <a:off x="5865812" y="3048000"/>
            <a:ext cx="0" cy="297180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368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ACF9B-CE98-E615-2AE3-6B5D865E7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35940-3C30-2D81-7905-23D434C65F1C}"/>
              </a:ext>
            </a:extLst>
          </p:cNvPr>
          <p:cNvSpPr>
            <a:spLocks noGrp="1"/>
          </p:cNvSpPr>
          <p:nvPr>
            <p:ph type="title"/>
          </p:nvPr>
        </p:nvSpPr>
        <p:spPr/>
        <p:txBody>
          <a:bodyPr/>
          <a:lstStyle/>
          <a:p>
            <a:r>
              <a:rPr lang="en-US"/>
              <a:t>Check on the Person, Not Just the Assignment</a:t>
            </a:r>
          </a:p>
        </p:txBody>
      </p:sp>
      <p:sp>
        <p:nvSpPr>
          <p:cNvPr id="3" name="Content Placeholder 2">
            <a:extLst>
              <a:ext uri="{FF2B5EF4-FFF2-40B4-BE49-F238E27FC236}">
                <a16:creationId xmlns:a16="http://schemas.microsoft.com/office/drawing/2014/main" id="{8A75AE84-153F-9B4C-766E-61E5D5D29B2D}"/>
              </a:ext>
            </a:extLst>
          </p:cNvPr>
          <p:cNvSpPr>
            <a:spLocks noGrp="1"/>
          </p:cNvSpPr>
          <p:nvPr>
            <p:ph idx="1"/>
          </p:nvPr>
        </p:nvSpPr>
        <p:spPr>
          <a:xfrm>
            <a:off x="609441" y="1600203"/>
            <a:ext cx="10969943" cy="4724397"/>
          </a:xfrm>
        </p:spPr>
        <p:txBody>
          <a:bodyPr vert="horz" lIns="91440" tIns="45720" rIns="91440" bIns="45720" rtlCol="0" anchor="t">
            <a:normAutofit fontScale="92500" lnSpcReduction="10000"/>
          </a:bodyPr>
          <a:lstStyle/>
          <a:p>
            <a:pPr marL="0" indent="0">
              <a:buNone/>
            </a:pPr>
            <a:r>
              <a:rPr lang="en-US" b="1"/>
              <a:t>  Action items:</a:t>
            </a:r>
            <a:endParaRPr lang="en-US"/>
          </a:p>
          <a:p>
            <a:pPr lvl="1"/>
            <a:r>
              <a:rPr lang="en-US"/>
              <a:t>Begin volunteer care with prayer </a:t>
            </a:r>
            <a:endParaRPr lang="en-US">
              <a:ea typeface="Calibri"/>
              <a:cs typeface="Calibri"/>
            </a:endParaRPr>
          </a:p>
          <a:p>
            <a:pPr lvl="1"/>
            <a:r>
              <a:rPr lang="en-US"/>
              <a:t>Ask spiritual check-in questions, not just logistical ones </a:t>
            </a:r>
            <a:endParaRPr lang="en-US">
              <a:ea typeface="Calibri"/>
              <a:cs typeface="Calibri"/>
            </a:endParaRPr>
          </a:p>
          <a:p>
            <a:pPr lvl="1"/>
            <a:r>
              <a:rPr lang="en-US"/>
              <a:t>Watch for burnout signals </a:t>
            </a:r>
            <a:endParaRPr lang="en-US">
              <a:ea typeface="Calibri"/>
              <a:cs typeface="Calibri"/>
            </a:endParaRPr>
          </a:p>
          <a:p>
            <a:pPr lvl="1"/>
            <a:r>
              <a:rPr lang="en-US"/>
              <a:t>Give people permission to step back </a:t>
            </a:r>
            <a:endParaRPr lang="en-US">
              <a:ea typeface="Calibri"/>
              <a:cs typeface="Calibri"/>
            </a:endParaRPr>
          </a:p>
          <a:p>
            <a:pPr lvl="1"/>
            <a:r>
              <a:rPr lang="en-US"/>
              <a:t>Encourage accountability groups and spiritual support</a:t>
            </a:r>
            <a:endParaRPr lang="en-US">
              <a:ea typeface="Calibri"/>
              <a:cs typeface="Calibri"/>
            </a:endParaRPr>
          </a:p>
          <a:p>
            <a:pPr marL="457200" lvl="1" indent="0">
              <a:buNone/>
            </a:pPr>
            <a:endParaRPr lang="en-US"/>
          </a:p>
          <a:p>
            <a:pPr marL="457200" lvl="1" indent="0" algn="ctr">
              <a:buNone/>
            </a:pPr>
            <a:r>
              <a:rPr lang="en-US" i="1"/>
              <a:t>A volunteer should not have to disappear before we realize </a:t>
            </a:r>
          </a:p>
          <a:p>
            <a:pPr marL="457200" lvl="1" indent="0" algn="ctr">
              <a:spcAft>
                <a:spcPts val="1200"/>
              </a:spcAft>
              <a:buNone/>
            </a:pPr>
            <a:r>
              <a:rPr lang="en-US" i="1"/>
              <a:t>they needed rest.</a:t>
            </a:r>
          </a:p>
          <a:p>
            <a:pPr marL="457200" lvl="1" indent="0" algn="ctr">
              <a:buNone/>
            </a:pPr>
            <a:r>
              <a:rPr lang="en-US" sz="2200"/>
              <a:t>Reference “Preparing Volunteers for Kairos Handout”</a:t>
            </a:r>
          </a:p>
          <a:p>
            <a:pPr marL="457200" lvl="1" indent="0" algn="ctr">
              <a:buNone/>
            </a:pPr>
            <a:endParaRPr lang="en-US" i="1"/>
          </a:p>
          <a:p>
            <a:pPr marL="0" indent="0">
              <a:buNone/>
            </a:pPr>
            <a:endParaRPr lang="en-US"/>
          </a:p>
        </p:txBody>
      </p:sp>
    </p:spTree>
    <p:extLst>
      <p:ext uri="{BB962C8B-B14F-4D97-AF65-F5344CB8AC3E}">
        <p14:creationId xmlns:p14="http://schemas.microsoft.com/office/powerpoint/2010/main" val="3081946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BC011-B9A4-8D14-594F-AA5E8D1F3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C1A8BC-FBE0-B5F3-E61D-DDB5FBA7F957}"/>
              </a:ext>
            </a:extLst>
          </p:cNvPr>
          <p:cNvSpPr>
            <a:spLocks noGrp="1"/>
          </p:cNvSpPr>
          <p:nvPr>
            <p:ph type="title"/>
          </p:nvPr>
        </p:nvSpPr>
        <p:spPr>
          <a:xfrm>
            <a:off x="649678" y="1524000"/>
            <a:ext cx="10969943" cy="1029799"/>
          </a:xfrm>
        </p:spPr>
        <p:txBody>
          <a:bodyPr/>
          <a:lstStyle/>
          <a:p>
            <a:r>
              <a:rPr lang="en-US"/>
              <a:t>Recruitment Is Volunteer Care</a:t>
            </a:r>
          </a:p>
        </p:txBody>
      </p:sp>
      <p:sp>
        <p:nvSpPr>
          <p:cNvPr id="3" name="Content Placeholder 2">
            <a:extLst>
              <a:ext uri="{FF2B5EF4-FFF2-40B4-BE49-F238E27FC236}">
                <a16:creationId xmlns:a16="http://schemas.microsoft.com/office/drawing/2014/main" id="{4B09EC97-C61A-6296-E9AF-5D8916F40C43}"/>
              </a:ext>
            </a:extLst>
          </p:cNvPr>
          <p:cNvSpPr>
            <a:spLocks noGrp="1"/>
          </p:cNvSpPr>
          <p:nvPr>
            <p:ph sz="half" idx="1"/>
          </p:nvPr>
        </p:nvSpPr>
        <p:spPr>
          <a:xfrm>
            <a:off x="599904" y="2819400"/>
            <a:ext cx="5383398" cy="3581397"/>
          </a:xfrm>
        </p:spPr>
        <p:txBody>
          <a:bodyPr/>
          <a:lstStyle/>
          <a:p>
            <a:pPr marL="0" indent="0">
              <a:buNone/>
            </a:pPr>
            <a:r>
              <a:rPr lang="en-US"/>
              <a:t>Year-round recruitment is not just about filling the next Weekend; it is a way of loving current volunteers by protecting them from being overworked, growing the ministry, and avoiding dependence on the same small group every time.</a:t>
            </a:r>
          </a:p>
        </p:txBody>
      </p:sp>
      <p:sp>
        <p:nvSpPr>
          <p:cNvPr id="4" name="Content Placeholder 3">
            <a:extLst>
              <a:ext uri="{FF2B5EF4-FFF2-40B4-BE49-F238E27FC236}">
                <a16:creationId xmlns:a16="http://schemas.microsoft.com/office/drawing/2014/main" id="{B90ECFED-B0BC-355A-925B-14BC1C438969}"/>
              </a:ext>
            </a:extLst>
          </p:cNvPr>
          <p:cNvSpPr>
            <a:spLocks noGrp="1"/>
          </p:cNvSpPr>
          <p:nvPr>
            <p:ph sz="half" idx="2"/>
          </p:nvPr>
        </p:nvSpPr>
        <p:spPr>
          <a:xfrm>
            <a:off x="6230019" y="2819400"/>
            <a:ext cx="5383398" cy="3581397"/>
          </a:xfrm>
        </p:spPr>
        <p:txBody>
          <a:bodyPr/>
          <a:lstStyle/>
          <a:p>
            <a:pPr marL="0" indent="0" algn="ctr">
              <a:buNone/>
            </a:pPr>
            <a:r>
              <a:rPr lang="en-US" i="1"/>
              <a:t>When we recruit only in a crisis, we usually ask the same faithful people to carry the load again.</a:t>
            </a:r>
          </a:p>
        </p:txBody>
      </p:sp>
      <p:cxnSp>
        <p:nvCxnSpPr>
          <p:cNvPr id="5" name="Straight Connector 4">
            <a:extLst>
              <a:ext uri="{FF2B5EF4-FFF2-40B4-BE49-F238E27FC236}">
                <a16:creationId xmlns:a16="http://schemas.microsoft.com/office/drawing/2014/main" id="{AF7D85AB-F3A4-25B0-43D0-6825FC79BE5B}"/>
              </a:ext>
            </a:extLst>
          </p:cNvPr>
          <p:cNvCxnSpPr/>
          <p:nvPr/>
        </p:nvCxnSpPr>
        <p:spPr>
          <a:xfrm>
            <a:off x="6026456" y="2819400"/>
            <a:ext cx="0" cy="297180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634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F6476-067D-39FD-2634-6ACB9F8B5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49628-FDF0-1DB2-2381-6074703F15B0}"/>
              </a:ext>
            </a:extLst>
          </p:cNvPr>
          <p:cNvSpPr>
            <a:spLocks noGrp="1"/>
          </p:cNvSpPr>
          <p:nvPr>
            <p:ph type="title"/>
          </p:nvPr>
        </p:nvSpPr>
        <p:spPr/>
        <p:txBody>
          <a:bodyPr>
            <a:normAutofit fontScale="90000"/>
          </a:bodyPr>
          <a:lstStyle/>
          <a:p>
            <a:r>
              <a:rPr lang="en-US"/>
              <a:t>Make Invitation Part of the Culture</a:t>
            </a:r>
            <a:br>
              <a:rPr lang="en-US"/>
            </a:br>
            <a:r>
              <a:rPr lang="en-US" sz="3100" i="1"/>
              <a:t>“How do we actually change the culture?”</a:t>
            </a:r>
          </a:p>
        </p:txBody>
      </p:sp>
      <p:sp>
        <p:nvSpPr>
          <p:cNvPr id="3" name="Content Placeholder 2">
            <a:extLst>
              <a:ext uri="{FF2B5EF4-FFF2-40B4-BE49-F238E27FC236}">
                <a16:creationId xmlns:a16="http://schemas.microsoft.com/office/drawing/2014/main" id="{84F2C003-E903-47B2-2D3D-A5B40DDD9904}"/>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b="1"/>
              <a:t>  Action items:</a:t>
            </a:r>
            <a:endParaRPr lang="en-US"/>
          </a:p>
          <a:p>
            <a:pPr lvl="1"/>
            <a:r>
              <a:rPr lang="en-US"/>
              <a:t>Make recruitment part of every Weekend follow-up </a:t>
            </a:r>
          </a:p>
          <a:p>
            <a:pPr lvl="1"/>
            <a:r>
              <a:rPr lang="en-US"/>
              <a:t>Invite new volunteers to share their Kairos story</a:t>
            </a:r>
          </a:p>
          <a:p>
            <a:pPr lvl="1"/>
            <a:r>
              <a:rPr lang="en-US"/>
              <a:t>Practice simple elevator speeches </a:t>
            </a:r>
          </a:p>
          <a:p>
            <a:pPr lvl="1"/>
            <a:r>
              <a:rPr lang="en-US"/>
              <a:t>Invite friends to Closings</a:t>
            </a:r>
          </a:p>
          <a:p>
            <a:pPr lvl="1"/>
            <a:r>
              <a:rPr lang="en-US"/>
              <a:t>Recruit for the whole ministry, not only the next Weekend</a:t>
            </a:r>
          </a:p>
          <a:p>
            <a:pPr lvl="1"/>
            <a:r>
              <a:rPr lang="en-US"/>
              <a:t>Build depth before there is an emergency</a:t>
            </a:r>
          </a:p>
          <a:p>
            <a:pPr marL="457200" lvl="1" indent="0">
              <a:buNone/>
            </a:pPr>
            <a:endParaRPr lang="en-US"/>
          </a:p>
          <a:p>
            <a:pPr marL="457200" lvl="1" indent="0" algn="ctr">
              <a:buNone/>
            </a:pPr>
            <a:r>
              <a:rPr lang="en-US" i="1"/>
              <a:t>A healthy volunteer pipeline gives current volunteers room to rest, new volunteers room to grow, and the ministry room to breathe.</a:t>
            </a:r>
          </a:p>
          <a:p>
            <a:endParaRPr lang="en-US"/>
          </a:p>
        </p:txBody>
      </p:sp>
    </p:spTree>
    <p:extLst>
      <p:ext uri="{BB962C8B-B14F-4D97-AF65-F5344CB8AC3E}">
        <p14:creationId xmlns:p14="http://schemas.microsoft.com/office/powerpoint/2010/main" val="2544828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194D7-1851-C074-4E25-DBF31F134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352C3-E5BE-C4FF-6674-BD525CD43C1B}"/>
              </a:ext>
            </a:extLst>
          </p:cNvPr>
          <p:cNvSpPr>
            <a:spLocks noGrp="1"/>
          </p:cNvSpPr>
          <p:nvPr>
            <p:ph type="title"/>
          </p:nvPr>
        </p:nvSpPr>
        <p:spPr>
          <a:xfrm>
            <a:off x="634867" y="1524000"/>
            <a:ext cx="10978548" cy="953599"/>
          </a:xfrm>
        </p:spPr>
        <p:txBody>
          <a:bodyPr/>
          <a:lstStyle/>
          <a:p>
            <a:r>
              <a:rPr lang="en-US"/>
              <a:t>No One Should Carry the Same Bag Forever</a:t>
            </a:r>
          </a:p>
        </p:txBody>
      </p:sp>
      <p:sp>
        <p:nvSpPr>
          <p:cNvPr id="3" name="Content Placeholder 2">
            <a:extLst>
              <a:ext uri="{FF2B5EF4-FFF2-40B4-BE49-F238E27FC236}">
                <a16:creationId xmlns:a16="http://schemas.microsoft.com/office/drawing/2014/main" id="{366629EC-AC75-EA11-CE56-62D5BDEA7952}"/>
              </a:ext>
            </a:extLst>
          </p:cNvPr>
          <p:cNvSpPr>
            <a:spLocks noGrp="1"/>
          </p:cNvSpPr>
          <p:nvPr>
            <p:ph sz="half" idx="1"/>
          </p:nvPr>
        </p:nvSpPr>
        <p:spPr>
          <a:xfrm>
            <a:off x="615378" y="2895600"/>
            <a:ext cx="5383398" cy="3581397"/>
          </a:xfrm>
        </p:spPr>
        <p:txBody>
          <a:bodyPr/>
          <a:lstStyle/>
          <a:p>
            <a:pPr marL="0" indent="0" algn="ctr">
              <a:buNone/>
            </a:pPr>
            <a:r>
              <a:rPr lang="en-US" i="1"/>
              <a:t>We love volunteers by sharing the load, rotating responsibilities, and developing new leaders.</a:t>
            </a:r>
          </a:p>
        </p:txBody>
      </p:sp>
      <p:sp>
        <p:nvSpPr>
          <p:cNvPr id="4" name="Content Placeholder 3">
            <a:extLst>
              <a:ext uri="{FF2B5EF4-FFF2-40B4-BE49-F238E27FC236}">
                <a16:creationId xmlns:a16="http://schemas.microsoft.com/office/drawing/2014/main" id="{95717527-4476-782E-87D3-CE5B29EC62A8}"/>
              </a:ext>
            </a:extLst>
          </p:cNvPr>
          <p:cNvSpPr>
            <a:spLocks noGrp="1"/>
          </p:cNvSpPr>
          <p:nvPr>
            <p:ph sz="half" idx="2"/>
          </p:nvPr>
        </p:nvSpPr>
        <p:spPr>
          <a:xfrm>
            <a:off x="6230019" y="2895600"/>
            <a:ext cx="5383398" cy="3581397"/>
          </a:xfrm>
        </p:spPr>
        <p:txBody>
          <a:bodyPr/>
          <a:lstStyle/>
          <a:p>
            <a:pPr marL="0" indent="0">
              <a:buNone/>
            </a:pPr>
            <a:r>
              <a:rPr lang="en-US"/>
              <a:t>A person’s gift should not become their permanent assignment; faithful volunteers need permission to step back, rest, and trust that the ministry belongs to God.</a:t>
            </a:r>
          </a:p>
        </p:txBody>
      </p:sp>
      <p:cxnSp>
        <p:nvCxnSpPr>
          <p:cNvPr id="5" name="Straight Connector 4">
            <a:extLst>
              <a:ext uri="{FF2B5EF4-FFF2-40B4-BE49-F238E27FC236}">
                <a16:creationId xmlns:a16="http://schemas.microsoft.com/office/drawing/2014/main" id="{4272405C-DFBB-6722-C814-5A8C803FC5A4}"/>
              </a:ext>
            </a:extLst>
          </p:cNvPr>
          <p:cNvCxnSpPr/>
          <p:nvPr/>
        </p:nvCxnSpPr>
        <p:spPr>
          <a:xfrm>
            <a:off x="6026456" y="2819400"/>
            <a:ext cx="0" cy="297180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158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2E043-5083-1E72-8300-FF0E28341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7DCD34-391F-426E-9D1F-9F4522714661}"/>
              </a:ext>
            </a:extLst>
          </p:cNvPr>
          <p:cNvSpPr>
            <a:spLocks noGrp="1"/>
          </p:cNvSpPr>
          <p:nvPr>
            <p:ph type="title"/>
          </p:nvPr>
        </p:nvSpPr>
        <p:spPr>
          <a:xfrm>
            <a:off x="609441" y="76200"/>
            <a:ext cx="10969943" cy="1341438"/>
          </a:xfrm>
        </p:spPr>
        <p:txBody>
          <a:bodyPr/>
          <a:lstStyle/>
          <a:p>
            <a:r>
              <a:rPr lang="en-US"/>
              <a:t>Who Always Does It?</a:t>
            </a:r>
          </a:p>
        </p:txBody>
      </p:sp>
      <p:sp>
        <p:nvSpPr>
          <p:cNvPr id="3" name="Content Placeholder 2">
            <a:extLst>
              <a:ext uri="{FF2B5EF4-FFF2-40B4-BE49-F238E27FC236}">
                <a16:creationId xmlns:a16="http://schemas.microsoft.com/office/drawing/2014/main" id="{D1BC008A-C926-C18D-5BB7-AB11B27871BF}"/>
              </a:ext>
            </a:extLst>
          </p:cNvPr>
          <p:cNvSpPr>
            <a:spLocks noGrp="1"/>
          </p:cNvSpPr>
          <p:nvPr>
            <p:ph idx="1"/>
          </p:nvPr>
        </p:nvSpPr>
        <p:spPr>
          <a:xfrm>
            <a:off x="227373" y="1082198"/>
            <a:ext cx="11722271" cy="5486400"/>
          </a:xfrm>
        </p:spPr>
        <p:txBody>
          <a:bodyPr vert="horz" lIns="91440" tIns="45720" rIns="91440" bIns="45720" rtlCol="0" anchor="t">
            <a:normAutofit/>
          </a:bodyPr>
          <a:lstStyle/>
          <a:p>
            <a:pPr marL="0" indent="0">
              <a:buNone/>
            </a:pPr>
            <a:r>
              <a:rPr lang="en-US" b="1"/>
              <a:t>  Action items:</a:t>
            </a:r>
            <a:endParaRPr lang="en-US"/>
          </a:p>
          <a:p>
            <a:pPr lvl="1"/>
            <a:r>
              <a:rPr lang="en-US"/>
              <a:t>Identify roles too dependent on one person</a:t>
            </a:r>
          </a:p>
          <a:p>
            <a:pPr lvl="1"/>
            <a:r>
              <a:rPr lang="en-US"/>
              <a:t>Ask: Who always does music, agape, logistics, forms, food, or scheduling? </a:t>
            </a:r>
          </a:p>
          <a:p>
            <a:pPr lvl="1"/>
            <a:r>
              <a:rPr lang="en-US"/>
              <a:t>Create apprentices for key roles </a:t>
            </a:r>
          </a:p>
          <a:p>
            <a:pPr lvl="1"/>
            <a:r>
              <a:rPr lang="en-US"/>
              <a:t>Invite experienced volunteers to mentor, not just repeat the same task</a:t>
            </a:r>
          </a:p>
          <a:p>
            <a:pPr lvl="1"/>
            <a:endParaRPr lang="en-US"/>
          </a:p>
          <a:p>
            <a:pPr marL="457200" lvl="1" indent="0" algn="ctr">
              <a:buNone/>
            </a:pPr>
            <a:r>
              <a:rPr lang="en-US" i="1"/>
              <a:t>If only one person knows how to do it, we have not built a ministry </a:t>
            </a:r>
          </a:p>
          <a:p>
            <a:pPr marL="457200" lvl="1" indent="0" algn="ctr">
              <a:buNone/>
            </a:pPr>
            <a:r>
              <a:rPr lang="en-US" i="1"/>
              <a:t>role we have built a bottleneck.</a:t>
            </a:r>
          </a:p>
          <a:p>
            <a:pPr marL="0" indent="0">
              <a:buNone/>
            </a:pPr>
            <a:endParaRPr lang="en-US"/>
          </a:p>
        </p:txBody>
      </p:sp>
    </p:spTree>
    <p:extLst>
      <p:ext uri="{BB962C8B-B14F-4D97-AF65-F5344CB8AC3E}">
        <p14:creationId xmlns:p14="http://schemas.microsoft.com/office/powerpoint/2010/main" val="930501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937DE-2A0C-9981-4348-495B1F3EAF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AAA7C7-D930-D64E-13B3-EF32C281CFCC}"/>
              </a:ext>
            </a:extLst>
          </p:cNvPr>
          <p:cNvSpPr>
            <a:spLocks noGrp="1"/>
          </p:cNvSpPr>
          <p:nvPr>
            <p:ph type="title"/>
          </p:nvPr>
        </p:nvSpPr>
        <p:spPr/>
        <p:txBody>
          <a:bodyPr/>
          <a:lstStyle/>
          <a:p>
            <a:r>
              <a:rPr lang="en-US"/>
              <a:t>Rest, Rotate, and Raise Up Others</a:t>
            </a:r>
          </a:p>
        </p:txBody>
      </p:sp>
      <p:sp>
        <p:nvSpPr>
          <p:cNvPr id="3" name="Content Placeholder 2">
            <a:extLst>
              <a:ext uri="{FF2B5EF4-FFF2-40B4-BE49-F238E27FC236}">
                <a16:creationId xmlns:a16="http://schemas.microsoft.com/office/drawing/2014/main" id="{247EE346-3AC2-7781-C420-42417C25292F}"/>
              </a:ext>
            </a:extLst>
          </p:cNvPr>
          <p:cNvSpPr>
            <a:spLocks noGrp="1"/>
          </p:cNvSpPr>
          <p:nvPr>
            <p:ph idx="1"/>
          </p:nvPr>
        </p:nvSpPr>
        <p:spPr>
          <a:xfrm>
            <a:off x="126450" y="1290143"/>
            <a:ext cx="11942147" cy="4267197"/>
          </a:xfrm>
        </p:spPr>
        <p:txBody>
          <a:bodyPr vert="horz" lIns="91440" tIns="45720" rIns="91440" bIns="45720" rtlCol="0" anchor="t">
            <a:normAutofit fontScale="92500" lnSpcReduction="10000"/>
          </a:bodyPr>
          <a:lstStyle/>
          <a:p>
            <a:pPr marL="0" indent="0">
              <a:buNone/>
            </a:pPr>
            <a:r>
              <a:rPr lang="en-US" b="1"/>
              <a:t>  Action items:</a:t>
            </a:r>
            <a:endParaRPr lang="en-US"/>
          </a:p>
          <a:p>
            <a:pPr lvl="1"/>
            <a:r>
              <a:rPr lang="en-US"/>
              <a:t>Rotate responsibilities intentionally</a:t>
            </a:r>
          </a:p>
          <a:p>
            <a:pPr lvl="1"/>
            <a:r>
              <a:rPr lang="en-US"/>
              <a:t>Use the 3-on / 1-off rhythm</a:t>
            </a:r>
          </a:p>
          <a:p>
            <a:pPr lvl="1"/>
            <a:r>
              <a:rPr lang="en-US"/>
              <a:t>Treat rest as formation</a:t>
            </a:r>
          </a:p>
          <a:p>
            <a:pPr lvl="1"/>
            <a:r>
              <a:rPr lang="en-US"/>
              <a:t>Debrief after each Weekend </a:t>
            </a:r>
          </a:p>
          <a:p>
            <a:pPr lvl="1"/>
            <a:r>
              <a:rPr lang="en-US"/>
              <a:t>Ask: Who seemed overloaded? Who needs a break? Who showed potential?</a:t>
            </a:r>
          </a:p>
          <a:p>
            <a:pPr lvl="1"/>
            <a:endParaRPr lang="en-US"/>
          </a:p>
          <a:p>
            <a:pPr marL="457200" lvl="1" indent="0" algn="ctr">
              <a:buNone/>
            </a:pPr>
            <a:r>
              <a:rPr lang="en-US" i="1"/>
              <a:t>A Weekend off can teach trust: the ministry belongs to God, not to one person’s availability.</a:t>
            </a:r>
          </a:p>
          <a:p>
            <a:pPr marL="0" indent="0">
              <a:buNone/>
            </a:pPr>
            <a:endParaRPr lang="en-US"/>
          </a:p>
        </p:txBody>
      </p:sp>
    </p:spTree>
    <p:extLst>
      <p:ext uri="{BB962C8B-B14F-4D97-AF65-F5344CB8AC3E}">
        <p14:creationId xmlns:p14="http://schemas.microsoft.com/office/powerpoint/2010/main" val="818655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3061-0F16-056A-1C92-C75AF1ED7BAD}"/>
              </a:ext>
            </a:extLst>
          </p:cNvPr>
          <p:cNvSpPr>
            <a:spLocks noGrp="1"/>
          </p:cNvSpPr>
          <p:nvPr>
            <p:ph type="title"/>
          </p:nvPr>
        </p:nvSpPr>
        <p:spPr>
          <a:xfrm>
            <a:off x="654079" y="1447800"/>
            <a:ext cx="10980526" cy="1036634"/>
          </a:xfrm>
        </p:spPr>
        <p:txBody>
          <a:bodyPr/>
          <a:lstStyle/>
          <a:p>
            <a:r>
              <a:rPr lang="en-US"/>
              <a:t>What Loving Volunteers Looks Like</a:t>
            </a:r>
          </a:p>
        </p:txBody>
      </p:sp>
      <p:sp>
        <p:nvSpPr>
          <p:cNvPr id="3" name="Content Placeholder 2">
            <a:extLst>
              <a:ext uri="{FF2B5EF4-FFF2-40B4-BE49-F238E27FC236}">
                <a16:creationId xmlns:a16="http://schemas.microsoft.com/office/drawing/2014/main" id="{F705F883-69FD-3609-39A0-82F1C5A348B7}"/>
              </a:ext>
            </a:extLst>
          </p:cNvPr>
          <p:cNvSpPr>
            <a:spLocks noGrp="1"/>
          </p:cNvSpPr>
          <p:nvPr>
            <p:ph sz="half" idx="1"/>
          </p:nvPr>
        </p:nvSpPr>
        <p:spPr>
          <a:xfrm>
            <a:off x="654079" y="2971800"/>
            <a:ext cx="4789258" cy="3581397"/>
          </a:xfrm>
        </p:spPr>
        <p:txBody>
          <a:bodyPr>
            <a:normAutofit lnSpcReduction="10000"/>
          </a:bodyPr>
          <a:lstStyle/>
          <a:p>
            <a:pPr marL="0" indent="0">
              <a:buNone/>
            </a:pPr>
            <a:r>
              <a:rPr lang="en-US" i="1"/>
              <a:t>We listen to and love our volunteers when we…</a:t>
            </a:r>
          </a:p>
        </p:txBody>
      </p:sp>
      <p:sp>
        <p:nvSpPr>
          <p:cNvPr id="4" name="Content Placeholder 3">
            <a:extLst>
              <a:ext uri="{FF2B5EF4-FFF2-40B4-BE49-F238E27FC236}">
                <a16:creationId xmlns:a16="http://schemas.microsoft.com/office/drawing/2014/main" id="{DC000A10-D694-E058-50BA-A88D33279F26}"/>
              </a:ext>
            </a:extLst>
          </p:cNvPr>
          <p:cNvSpPr>
            <a:spLocks noGrp="1"/>
          </p:cNvSpPr>
          <p:nvPr>
            <p:ph sz="half" idx="2"/>
          </p:nvPr>
        </p:nvSpPr>
        <p:spPr>
          <a:xfrm>
            <a:off x="5945511" y="2697055"/>
            <a:ext cx="6079902" cy="3581397"/>
          </a:xfrm>
        </p:spPr>
        <p:txBody>
          <a:bodyPr vert="horz" lIns="91440" tIns="45720" rIns="91440" bIns="45720" rtlCol="0" anchor="t">
            <a:normAutofit lnSpcReduction="10000"/>
          </a:bodyPr>
          <a:lstStyle/>
          <a:p>
            <a:r>
              <a:rPr lang="en-US"/>
              <a:t>Welcome them well</a:t>
            </a:r>
          </a:p>
          <a:p>
            <a:r>
              <a:rPr lang="en-US"/>
              <a:t>Train them well</a:t>
            </a:r>
            <a:endParaRPr lang="en-US">
              <a:ea typeface="Calibri"/>
              <a:cs typeface="Calibri"/>
            </a:endParaRPr>
          </a:p>
          <a:p>
            <a:r>
              <a:rPr lang="en-US"/>
              <a:t>Pray with and for them</a:t>
            </a:r>
            <a:endParaRPr lang="en-US">
              <a:ea typeface="Calibri"/>
              <a:cs typeface="Calibri"/>
            </a:endParaRPr>
          </a:p>
          <a:p>
            <a:r>
              <a:rPr lang="en-US"/>
              <a:t>Protect and respect their life balance</a:t>
            </a:r>
            <a:endParaRPr lang="en-US">
              <a:ea typeface="Calibri"/>
              <a:cs typeface="Calibri"/>
            </a:endParaRPr>
          </a:p>
          <a:p>
            <a:r>
              <a:rPr lang="en-US"/>
              <a:t>Recruit year-round</a:t>
            </a:r>
            <a:endParaRPr lang="en-US">
              <a:ea typeface="Calibri"/>
              <a:cs typeface="Calibri"/>
            </a:endParaRPr>
          </a:p>
          <a:p>
            <a:r>
              <a:rPr lang="en-US"/>
              <a:t>Rotate responsibility</a:t>
            </a:r>
            <a:endParaRPr lang="en-US">
              <a:ea typeface="Calibri"/>
              <a:cs typeface="Calibri"/>
            </a:endParaRPr>
          </a:p>
          <a:p>
            <a:r>
              <a:rPr lang="en-US"/>
              <a:t>Let people rest before they burn out</a:t>
            </a:r>
            <a:endParaRPr lang="en-US">
              <a:ea typeface="Calibri"/>
              <a:cs typeface="Calibri"/>
            </a:endParaRPr>
          </a:p>
          <a:p>
            <a:pPr marL="0" indent="0">
              <a:buNone/>
            </a:pPr>
            <a:endParaRPr lang="en-US"/>
          </a:p>
        </p:txBody>
      </p:sp>
      <p:cxnSp>
        <p:nvCxnSpPr>
          <p:cNvPr id="5" name="Straight Connector 4">
            <a:extLst>
              <a:ext uri="{FF2B5EF4-FFF2-40B4-BE49-F238E27FC236}">
                <a16:creationId xmlns:a16="http://schemas.microsoft.com/office/drawing/2014/main" id="{51B1262A-1ED8-1DFF-9BDB-CC0640224954}"/>
              </a:ext>
            </a:extLst>
          </p:cNvPr>
          <p:cNvCxnSpPr/>
          <p:nvPr/>
        </p:nvCxnSpPr>
        <p:spPr>
          <a:xfrm>
            <a:off x="5540212" y="2850573"/>
            <a:ext cx="0" cy="297180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522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A6DF-3ABC-CC13-AFAB-50B1EC25EBF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B5FB0B-64C9-E2FC-2951-51F59E4AF3D0}"/>
              </a:ext>
            </a:extLst>
          </p:cNvPr>
          <p:cNvSpPr>
            <a:spLocks noGrp="1"/>
          </p:cNvSpPr>
          <p:nvPr>
            <p:ph idx="1"/>
          </p:nvPr>
        </p:nvSpPr>
        <p:spPr>
          <a:xfrm>
            <a:off x="609441" y="1828800"/>
            <a:ext cx="10969943" cy="4267197"/>
          </a:xfrm>
        </p:spPr>
        <p:txBody>
          <a:bodyPr/>
          <a:lstStyle/>
          <a:p>
            <a:pPr marL="0" indent="0" algn="ctr">
              <a:buNone/>
            </a:pPr>
            <a:r>
              <a:rPr lang="en-US"/>
              <a:t>Kairos teaches us to Listen, Listen, Love, Love. That should not only describe how we serve in any of the three Kairos ministries. It should also describe how we care for the volunteers standing beside us. </a:t>
            </a:r>
          </a:p>
          <a:p>
            <a:pPr marL="0" indent="0" algn="ctr">
              <a:buNone/>
            </a:pPr>
            <a:endParaRPr lang="en-US" i="1"/>
          </a:p>
          <a:p>
            <a:pPr marL="0" indent="0" algn="ctr">
              <a:buNone/>
            </a:pPr>
            <a:r>
              <a:rPr lang="en-US" b="1" i="1"/>
              <a:t>“Did we address what you shared?”</a:t>
            </a:r>
          </a:p>
        </p:txBody>
      </p:sp>
    </p:spTree>
    <p:extLst>
      <p:ext uri="{BB962C8B-B14F-4D97-AF65-F5344CB8AC3E}">
        <p14:creationId xmlns:p14="http://schemas.microsoft.com/office/powerpoint/2010/main" val="459839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44A76-4A2D-F8FD-2C2A-9F91DDB1D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90410-B94F-A38C-4EF5-8D25EBB5466D}"/>
              </a:ext>
            </a:extLst>
          </p:cNvPr>
          <p:cNvSpPr>
            <a:spLocks noGrp="1"/>
          </p:cNvSpPr>
          <p:nvPr>
            <p:ph type="title"/>
          </p:nvPr>
        </p:nvSpPr>
        <p:spPr/>
        <p:txBody>
          <a:bodyPr>
            <a:normAutofit/>
          </a:bodyPr>
          <a:lstStyle/>
          <a:p>
            <a:r>
              <a:rPr lang="en-US" sz="4000"/>
              <a:t>Opening Prayer</a:t>
            </a:r>
            <a:br>
              <a:rPr lang="en-US"/>
            </a:br>
            <a:endParaRPr lang="en-US" sz="2400">
              <a:ea typeface="Calibri"/>
              <a:cs typeface="Calibri"/>
            </a:endParaRPr>
          </a:p>
        </p:txBody>
      </p:sp>
      <p:sp>
        <p:nvSpPr>
          <p:cNvPr id="3" name="Content Placeholder 2">
            <a:extLst>
              <a:ext uri="{FF2B5EF4-FFF2-40B4-BE49-F238E27FC236}">
                <a16:creationId xmlns:a16="http://schemas.microsoft.com/office/drawing/2014/main" id="{2FE0E747-5659-E67A-435D-0907857BD78C}"/>
              </a:ext>
            </a:extLst>
          </p:cNvPr>
          <p:cNvSpPr>
            <a:spLocks noGrp="1"/>
          </p:cNvSpPr>
          <p:nvPr>
            <p:ph idx="1"/>
          </p:nvPr>
        </p:nvSpPr>
        <p:spPr>
          <a:xfrm>
            <a:off x="609441" y="1195150"/>
            <a:ext cx="10969943" cy="5290454"/>
          </a:xfrm>
        </p:spPr>
        <p:txBody>
          <a:bodyPr vert="horz" lIns="91440" tIns="45720" rIns="91440" bIns="45720" rtlCol="0" anchor="t">
            <a:noAutofit/>
          </a:bodyPr>
          <a:lstStyle/>
          <a:p>
            <a:pPr marL="0" indent="0" algn="just">
              <a:buNone/>
            </a:pPr>
            <a:r>
              <a:rPr lang="en-US" sz="2000">
                <a:ea typeface="Calibri"/>
                <a:cs typeface="Calibri"/>
              </a:rPr>
              <a:t>Lord, thank You for reminding us that the way we care for our homes matters to You. Help us to lead with love, patience, humility, and wisdom in the places You have entrusted to us first. </a:t>
            </a:r>
            <a:endParaRPr lang="en-US" sz="2000">
              <a:solidFill>
                <a:srgbClr val="000000"/>
              </a:solidFill>
              <a:ea typeface="Calibri"/>
              <a:cs typeface="Calibri"/>
            </a:endParaRPr>
          </a:p>
          <a:p>
            <a:pPr marL="0" indent="0" algn="just">
              <a:buNone/>
            </a:pPr>
            <a:endParaRPr lang="en-US" sz="2000">
              <a:solidFill>
                <a:srgbClr val="000000"/>
              </a:solidFill>
              <a:ea typeface="Calibri"/>
              <a:cs typeface="Calibri"/>
            </a:endParaRPr>
          </a:p>
          <a:p>
            <a:pPr marL="0" indent="0" algn="just">
              <a:buNone/>
            </a:pPr>
            <a:r>
              <a:rPr lang="en-US" sz="2000">
                <a:ea typeface="Calibri"/>
                <a:cs typeface="Calibri"/>
              </a:rPr>
              <a:t>Teach us to create homes marked by peace, order, grace, and faithfulness, so that our service to others flows from a heart that is grounded in You.</a:t>
            </a:r>
            <a:endParaRPr lang="en-US" sz="2000">
              <a:solidFill>
                <a:srgbClr val="000000"/>
              </a:solidFill>
              <a:ea typeface="Calibri"/>
              <a:cs typeface="Calibri"/>
            </a:endParaRPr>
          </a:p>
          <a:p>
            <a:pPr marL="0" indent="0" algn="just">
              <a:buNone/>
            </a:pPr>
            <a:endParaRPr lang="en-US" sz="2000">
              <a:solidFill>
                <a:srgbClr val="000000"/>
              </a:solidFill>
              <a:ea typeface="Calibri"/>
              <a:cs typeface="Calibri"/>
            </a:endParaRPr>
          </a:p>
          <a:p>
            <a:pPr marL="0" indent="0" algn="just">
              <a:buNone/>
            </a:pPr>
            <a:r>
              <a:rPr lang="en-US" sz="2000">
                <a:ea typeface="Calibri"/>
                <a:cs typeface="Calibri"/>
              </a:rPr>
              <a:t>Give us discernment to keep the right priorities, courage to say yes where You are leading, and wisdom to say no when we need to protect what You have placed in our care. </a:t>
            </a:r>
            <a:endParaRPr lang="en-US" sz="2000">
              <a:solidFill>
                <a:srgbClr val="000000"/>
              </a:solidFill>
              <a:ea typeface="Calibri"/>
              <a:cs typeface="Calibri"/>
            </a:endParaRPr>
          </a:p>
          <a:p>
            <a:pPr marL="0" indent="0" algn="just">
              <a:buNone/>
            </a:pPr>
            <a:endParaRPr lang="en-US" sz="2000">
              <a:solidFill>
                <a:srgbClr val="000000"/>
              </a:solidFill>
              <a:ea typeface="Calibri"/>
              <a:cs typeface="Calibri"/>
            </a:endParaRPr>
          </a:p>
          <a:p>
            <a:pPr marL="0" indent="0" algn="just">
              <a:buNone/>
            </a:pPr>
            <a:r>
              <a:rPr lang="en-US" sz="2000">
                <a:ea typeface="Calibri"/>
                <a:cs typeface="Calibri"/>
              </a:rPr>
              <a:t>Strengthen our families, renew our minds, and help us serve Your people not from exhaustion or pressure, but from the overflow of Your strength, love, and presence.</a:t>
            </a:r>
            <a:endParaRPr lang="en-US" sz="2000">
              <a:solidFill>
                <a:srgbClr val="000000"/>
              </a:solidFill>
              <a:ea typeface="Calibri"/>
              <a:cs typeface="Calibri"/>
            </a:endParaRPr>
          </a:p>
          <a:p>
            <a:pPr marL="0" indent="0" algn="just">
              <a:buNone/>
            </a:pPr>
            <a:endParaRPr lang="en-US" sz="2000">
              <a:solidFill>
                <a:srgbClr val="000000"/>
              </a:solidFill>
              <a:ea typeface="Calibri"/>
              <a:cs typeface="Calibri"/>
            </a:endParaRPr>
          </a:p>
          <a:p>
            <a:pPr marL="0" indent="0" algn="just">
              <a:buNone/>
            </a:pPr>
            <a:r>
              <a:rPr lang="en-US" sz="2000">
                <a:ea typeface="Calibri"/>
                <a:cs typeface="Calibri"/>
              </a:rPr>
              <a:t>May our homes reflect Your heart, and may our ministry be rooted in faithfulness to You. In Jesus’ name, amen.</a:t>
            </a:r>
            <a:endParaRPr lang="en-US" sz="2000">
              <a:solidFill>
                <a:srgbClr val="000000"/>
              </a:solidFill>
              <a:ea typeface="Calibri"/>
              <a:cs typeface="Calibri"/>
            </a:endParaRPr>
          </a:p>
          <a:p>
            <a:pPr>
              <a:buFont typeface="Arial"/>
              <a:buChar char="•"/>
            </a:pPr>
            <a:endParaRPr lang="en-US" sz="1800">
              <a:solidFill>
                <a:srgbClr val="000000"/>
              </a:solidFill>
              <a:ea typeface="Calibri"/>
              <a:cs typeface="Calibri"/>
            </a:endParaRPr>
          </a:p>
          <a:p>
            <a:pPr marL="0" indent="0">
              <a:buNone/>
            </a:pPr>
            <a:endParaRPr lang="en-US" i="1">
              <a:ea typeface="Calibri"/>
              <a:cs typeface="Calibri"/>
            </a:endParaRPr>
          </a:p>
          <a:p>
            <a:pPr marL="0" indent="0">
              <a:buNone/>
            </a:pPr>
            <a:endParaRPr lang="en-US"/>
          </a:p>
        </p:txBody>
      </p:sp>
    </p:spTree>
    <p:extLst>
      <p:ext uri="{BB962C8B-B14F-4D97-AF65-F5344CB8AC3E}">
        <p14:creationId xmlns:p14="http://schemas.microsoft.com/office/powerpoint/2010/main" val="3068897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B57F8-1873-3BFF-BB55-99EB0EEF874C}"/>
              </a:ext>
            </a:extLst>
          </p:cNvPr>
          <p:cNvSpPr>
            <a:spLocks noGrp="1"/>
          </p:cNvSpPr>
          <p:nvPr>
            <p:ph type="ctrTitle"/>
          </p:nvPr>
        </p:nvSpPr>
        <p:spPr>
          <a:xfrm>
            <a:off x="4275805" y="408"/>
            <a:ext cx="7458399" cy="6462937"/>
          </a:xfrm>
        </p:spPr>
        <p:txBody>
          <a:bodyPr>
            <a:normAutofit/>
          </a:bodyPr>
          <a:lstStyle/>
          <a:p>
            <a:r>
              <a:rPr lang="en-US" sz="4000" b="1">
                <a:latin typeface="Verdana"/>
                <a:ea typeface="Verdana"/>
              </a:rPr>
              <a:t> </a:t>
            </a:r>
            <a:r>
              <a:rPr lang="en-US" sz="4000" b="1">
                <a:latin typeface="Verdana"/>
                <a:ea typeface="Verdana"/>
                <a:cs typeface="Calibri"/>
              </a:rPr>
              <a:t>Closing Prayer</a:t>
            </a:r>
            <a:br>
              <a:rPr lang="en-US" b="1">
                <a:latin typeface="Verdana"/>
                <a:ea typeface="Verdana"/>
                <a:cs typeface="Calibri"/>
              </a:rPr>
            </a:br>
            <a:br>
              <a:rPr lang="en-US" sz="3200" b="1">
                <a:latin typeface="Calibri"/>
                <a:ea typeface="Calibri"/>
                <a:cs typeface="Calibri"/>
              </a:rPr>
            </a:br>
            <a:r>
              <a:rPr lang="en-US" sz="3200">
                <a:latin typeface="Calibri"/>
                <a:ea typeface="Calibri"/>
                <a:cs typeface="Calibri"/>
              </a:rPr>
              <a:t> “Lord, help us serve with joy and humility. Teach us to rest, to say yes with wisdom, and to love our families well.</a:t>
            </a:r>
            <a:br>
              <a:rPr lang="en-US" sz="3200">
                <a:latin typeface="Calibri"/>
                <a:ea typeface="Calibri"/>
                <a:cs typeface="Calibri"/>
              </a:rPr>
            </a:br>
            <a:br>
              <a:rPr lang="en-US" sz="3200">
                <a:latin typeface="Calibri"/>
                <a:ea typeface="Calibri"/>
                <a:cs typeface="Calibri"/>
              </a:rPr>
            </a:br>
            <a:r>
              <a:rPr lang="en-US" sz="3200">
                <a:latin typeface="Calibri"/>
                <a:ea typeface="Calibri"/>
                <a:cs typeface="Calibri"/>
              </a:rPr>
              <a:t> Strengthen every volunteer so we can keep showing Your love with endurance. Amen.”</a:t>
            </a:r>
          </a:p>
          <a:p>
            <a:endParaRPr lang="en-US" sz="3200">
              <a:ea typeface="Calibri"/>
              <a:cs typeface="Calibri"/>
            </a:endParaRPr>
          </a:p>
          <a:p>
            <a:endParaRPr lang="en-US" sz="3200">
              <a:ea typeface="Calibri"/>
              <a:cs typeface="Calibri"/>
            </a:endParaRPr>
          </a:p>
        </p:txBody>
      </p:sp>
    </p:spTree>
    <p:extLst>
      <p:ext uri="{BB962C8B-B14F-4D97-AF65-F5344CB8AC3E}">
        <p14:creationId xmlns:p14="http://schemas.microsoft.com/office/powerpoint/2010/main" val="596517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5042D2-8266-2BEC-8174-5310AD97A9C4}"/>
              </a:ext>
            </a:extLst>
          </p:cNvPr>
          <p:cNvSpPr txBox="1"/>
          <p:nvPr/>
        </p:nvSpPr>
        <p:spPr>
          <a:xfrm>
            <a:off x="412737" y="2689612"/>
            <a:ext cx="11673700"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fr-FR" sz="3200" b="0" i="0" u="none" strike="noStrike" baseline="0">
                <a:solidFill>
                  <a:srgbClr val="485B71"/>
                </a:solidFill>
                <a:latin typeface="Calibri"/>
                <a:ea typeface="Arial"/>
                <a:cs typeface="Arial"/>
              </a:rPr>
              <a:t>Kairos </a:t>
            </a:r>
            <a:r>
              <a:rPr lang="fr-FR" sz="3200" b="0" i="0" u="none" strike="noStrike" baseline="0" err="1">
                <a:solidFill>
                  <a:srgbClr val="485B71"/>
                </a:solidFill>
                <a:latin typeface="Calibri"/>
                <a:ea typeface="Arial"/>
                <a:cs typeface="Arial"/>
              </a:rPr>
              <a:t>Resources</a:t>
            </a:r>
            <a:r>
              <a:rPr lang="fr-FR" sz="3200" b="0" i="0" u="none" strike="noStrike" baseline="0">
                <a:solidFill>
                  <a:srgbClr val="485B71"/>
                </a:solidFill>
                <a:latin typeface="Calibri"/>
                <a:ea typeface="Arial"/>
                <a:cs typeface="Arial"/>
              </a:rPr>
              <a:t>: </a:t>
            </a:r>
            <a:r>
              <a:rPr lang="en-US" sz="3200" b="0" i="0">
                <a:solidFill>
                  <a:srgbClr val="000000"/>
                </a:solidFill>
                <a:latin typeface="Calibri"/>
                <a:ea typeface="Arial"/>
                <a:cs typeface="Arial"/>
              </a:rPr>
              <a:t>​</a:t>
            </a:r>
          </a:p>
          <a:p>
            <a:endParaRPr lang="en-US" sz="2700">
              <a:solidFill>
                <a:srgbClr val="000000"/>
              </a:solidFill>
              <a:latin typeface="Calibri"/>
              <a:ea typeface="Arial"/>
              <a:cs typeface="Arial"/>
            </a:endParaRPr>
          </a:p>
          <a:p>
            <a:pPr marL="228600" lvl="0" indent="-228600" algn="l" rtl="0">
              <a:buFont typeface=""/>
              <a:buChar char="•"/>
            </a:pPr>
            <a:r>
              <a:rPr lang="fr-FR" sz="2000" b="0" i="0" u="sng" strike="noStrike" baseline="0">
                <a:solidFill>
                  <a:srgbClr val="0000FF"/>
                </a:solidFill>
                <a:latin typeface="Calibri"/>
                <a:ea typeface="Arial"/>
                <a:cs typeface="Arial"/>
                <a:hlinkClick r:id="rId3">
                  <a:extLst>
                    <a:ext uri="{A12FA001-AC4F-418D-AE19-62706E023703}">
                      <ahyp:hlinkClr xmlns:ahyp="http://schemas.microsoft.com/office/drawing/2018/hyperlinkcolor" val="tx"/>
                    </a:ext>
                  </a:extLst>
                </a:hlinkClick>
              </a:rPr>
              <a:t>https://mykairos.org/docs/conference/Preparing%20Volunteers%20for%20Kairos%20Handout.pdf</a:t>
            </a:r>
            <a:r>
              <a:rPr lang="fr-FR" sz="2000" b="0" i="0">
                <a:solidFill>
                  <a:srgbClr val="000000"/>
                </a:solidFill>
                <a:latin typeface="Calibri"/>
                <a:ea typeface="Arial"/>
                <a:cs typeface="Arial"/>
              </a:rPr>
              <a:t>​</a:t>
            </a:r>
          </a:p>
          <a:p>
            <a:pPr algn="l" rtl="0"/>
            <a:r>
              <a:rPr lang="fr-FR" sz="2000" b="0" i="0">
                <a:solidFill>
                  <a:srgbClr val="000000"/>
                </a:solidFill>
                <a:latin typeface="Calibri"/>
                <a:ea typeface="Arial"/>
                <a:cs typeface="Arial"/>
              </a:rPr>
              <a:t>​</a:t>
            </a:r>
          </a:p>
          <a:p>
            <a:pPr marL="228600" lvl="0" indent="-228600" algn="l" rtl="0">
              <a:buFont typeface=""/>
              <a:buChar char="•"/>
            </a:pPr>
            <a:r>
              <a:rPr lang="fr-FR" sz="2000" b="0" i="0" u="sng" strike="noStrike" baseline="0">
                <a:solidFill>
                  <a:srgbClr val="0000FF"/>
                </a:solidFill>
                <a:latin typeface="Calibri"/>
                <a:ea typeface="Arial"/>
                <a:cs typeface="Arial"/>
                <a:hlinkClick r:id="rId4"/>
              </a:rPr>
              <a:t>https://www.mykairos.org/docs/kpmi/communicationsguide.pdf</a:t>
            </a:r>
            <a:r>
              <a:rPr lang="fr-FR" sz="2000" b="0" i="0">
                <a:solidFill>
                  <a:srgbClr val="000000"/>
                </a:solidFill>
                <a:latin typeface="Calibri"/>
                <a:ea typeface="Arial"/>
                <a:cs typeface="Arial"/>
              </a:rPr>
              <a:t>​</a:t>
            </a:r>
          </a:p>
          <a:p>
            <a:pPr algn="l" rtl="0"/>
            <a:r>
              <a:rPr lang="fr-FR" sz="2000" b="0" i="0">
                <a:solidFill>
                  <a:srgbClr val="000000"/>
                </a:solidFill>
                <a:latin typeface="Calibri"/>
                <a:ea typeface="Arial"/>
                <a:cs typeface="Arial"/>
              </a:rPr>
              <a:t>​</a:t>
            </a:r>
          </a:p>
          <a:p>
            <a:pPr marL="228600" lvl="0" indent="-228600" algn="l" rtl="0">
              <a:buFont typeface=""/>
              <a:buChar char="•"/>
            </a:pPr>
            <a:r>
              <a:rPr lang="fr-FR" sz="2000" b="0" i="0" u="sng" strike="noStrike" baseline="0">
                <a:solidFill>
                  <a:srgbClr val="0000FF"/>
                </a:solidFill>
                <a:latin typeface="Calibri"/>
                <a:ea typeface="Arial"/>
                <a:cs typeface="Arial"/>
                <a:hlinkClick r:id="rId5"/>
              </a:rPr>
              <a:t>https://mykairos.org/docs/recruit/bestpractices.pdf</a:t>
            </a:r>
            <a:r>
              <a:rPr lang="fr-FR" sz="2000" b="0" i="0">
                <a:solidFill>
                  <a:srgbClr val="000000"/>
                </a:solidFill>
                <a:latin typeface="Calibri"/>
                <a:ea typeface="Arial"/>
                <a:cs typeface="Arial"/>
              </a:rPr>
              <a:t>​</a:t>
            </a:r>
          </a:p>
          <a:p>
            <a:pPr algn="l" rtl="0"/>
            <a:r>
              <a:rPr lang="fr-FR" sz="2000" b="0" i="0">
                <a:solidFill>
                  <a:srgbClr val="000000"/>
                </a:solidFill>
                <a:latin typeface="Calibri"/>
                <a:ea typeface="Arial"/>
                <a:cs typeface="Arial"/>
              </a:rPr>
              <a:t>​</a:t>
            </a:r>
          </a:p>
          <a:p>
            <a:pPr marL="228600" lvl="0" indent="-228600" algn="l" rtl="0">
              <a:buFont typeface=""/>
              <a:buChar char="•"/>
            </a:pPr>
            <a:r>
              <a:rPr lang="fr-FR" sz="2000" b="0" i="0" u="sng" strike="noStrike" baseline="0">
                <a:solidFill>
                  <a:srgbClr val="0000FF"/>
                </a:solidFill>
                <a:latin typeface="Calibri"/>
                <a:ea typeface="Arial"/>
                <a:cs typeface="Arial"/>
                <a:hlinkClick r:id="rId6"/>
              </a:rPr>
              <a:t>https://www.mykairos.org/downloads_recruit.html</a:t>
            </a:r>
            <a:r>
              <a:rPr lang="fr-FR" sz="2000" b="0" i="0">
                <a:solidFill>
                  <a:srgbClr val="000000"/>
                </a:solidFill>
                <a:latin typeface="Calibri"/>
                <a:ea typeface="Arial"/>
                <a:cs typeface="Arial"/>
              </a:rPr>
              <a:t>​</a:t>
            </a:r>
          </a:p>
          <a:p>
            <a:pPr algn="ctr"/>
            <a:endParaRPr lang="en-US"/>
          </a:p>
        </p:txBody>
      </p:sp>
      <p:sp>
        <p:nvSpPr>
          <p:cNvPr id="4" name="Title 1">
            <a:extLst>
              <a:ext uri="{FF2B5EF4-FFF2-40B4-BE49-F238E27FC236}">
                <a16:creationId xmlns:a16="http://schemas.microsoft.com/office/drawing/2014/main" id="{79C6C23C-86C6-815E-0B61-A336C5F0D357}"/>
              </a:ext>
            </a:extLst>
          </p:cNvPr>
          <p:cNvSpPr txBox="1">
            <a:spLocks/>
          </p:cNvSpPr>
          <p:nvPr/>
        </p:nvSpPr>
        <p:spPr>
          <a:xfrm>
            <a:off x="2071214" y="1828559"/>
            <a:ext cx="7313772" cy="1143000"/>
          </a:xfrm>
          <a:prstGeom prst="rect">
            <a:avLst/>
          </a:prstGeom>
        </p:spPr>
        <p:txBody>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GB"/>
              <a:t>Thank you</a:t>
            </a:r>
            <a:endParaRPr lang="en-US"/>
          </a:p>
        </p:txBody>
      </p:sp>
    </p:spTree>
    <p:extLst>
      <p:ext uri="{BB962C8B-B14F-4D97-AF65-F5344CB8AC3E}">
        <p14:creationId xmlns:p14="http://schemas.microsoft.com/office/powerpoint/2010/main" val="249066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5D313-1815-78C7-3930-A4CA65D6C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1268C-64A7-BF5B-2105-F7D5F85E0F0C}"/>
              </a:ext>
            </a:extLst>
          </p:cNvPr>
          <p:cNvSpPr>
            <a:spLocks noGrp="1"/>
          </p:cNvSpPr>
          <p:nvPr>
            <p:ph type="title"/>
          </p:nvPr>
        </p:nvSpPr>
        <p:spPr>
          <a:xfrm>
            <a:off x="4409789" y="1151987"/>
            <a:ext cx="7313772" cy="4038599"/>
          </a:xfrm>
        </p:spPr>
        <p:txBody>
          <a:bodyPr vert="horz" lIns="91440" tIns="45720" rIns="91440" bIns="45720" rtlCol="0" anchor="ctr">
            <a:noAutofit/>
          </a:bodyPr>
          <a:lstStyle/>
          <a:p>
            <a:r>
              <a:rPr lang="en-GB" sz="4000"/>
              <a:t>Scriptural Reflection</a:t>
            </a:r>
            <a:br>
              <a:rPr lang="en-GB" sz="3200">
                <a:ea typeface="Calibri"/>
                <a:cs typeface="Calibri"/>
              </a:rPr>
            </a:br>
            <a:br>
              <a:rPr lang="en-GB" sz="3200">
                <a:ea typeface="Calibri"/>
                <a:cs typeface="Calibri"/>
              </a:rPr>
            </a:br>
            <a:r>
              <a:rPr lang="en-GB" sz="3200">
                <a:latin typeface="Calibri"/>
                <a:ea typeface="Calibri"/>
                <a:cs typeface="Calibri"/>
              </a:rPr>
              <a:t>“He must manage his own household well… for if someone does not know how to manage his own household, how will he care for God’s church?”</a:t>
            </a:r>
            <a:r>
              <a:rPr lang="en-GB" sz="1800" b="1">
                <a:latin typeface="Calibri"/>
                <a:ea typeface="Calibri"/>
                <a:cs typeface="Calibri"/>
              </a:rPr>
              <a:t>1 Timothy 3:4–5</a:t>
            </a:r>
            <a:r>
              <a:rPr lang="en-GB" sz="1800">
                <a:latin typeface="Calibri"/>
                <a:ea typeface="Calibri"/>
                <a:cs typeface="Calibri"/>
              </a:rPr>
              <a:t> </a:t>
            </a:r>
            <a:endParaRPr lang="en-US" sz="1800">
              <a:latin typeface="Calibri"/>
              <a:ea typeface="Calibri"/>
              <a:cs typeface="Calibri"/>
            </a:endParaRPr>
          </a:p>
          <a:p>
            <a:endParaRPr lang="en-GB" sz="3200">
              <a:ea typeface="Calibri"/>
              <a:cs typeface="Calibri"/>
            </a:endParaRPr>
          </a:p>
        </p:txBody>
      </p:sp>
    </p:spTree>
    <p:extLst>
      <p:ext uri="{BB962C8B-B14F-4D97-AF65-F5344CB8AC3E}">
        <p14:creationId xmlns:p14="http://schemas.microsoft.com/office/powerpoint/2010/main" val="1473064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C3BCE-A539-8E3F-54F8-625B4765C769}"/>
              </a:ext>
            </a:extLst>
          </p:cNvPr>
          <p:cNvSpPr>
            <a:spLocks noGrp="1"/>
          </p:cNvSpPr>
          <p:nvPr>
            <p:ph type="title"/>
          </p:nvPr>
        </p:nvSpPr>
        <p:spPr/>
        <p:txBody>
          <a:bodyPr>
            <a:normAutofit fontScale="90000"/>
          </a:bodyPr>
          <a:lstStyle/>
          <a:p>
            <a:r>
              <a:rPr lang="en-US">
                <a:solidFill>
                  <a:srgbClr val="000000"/>
                </a:solidFill>
              </a:rPr>
              <a:t>Meditation and Reflection on Order, Love, and Faithful Service</a:t>
            </a:r>
            <a:endParaRPr lang="en-US"/>
          </a:p>
        </p:txBody>
      </p:sp>
      <p:sp>
        <p:nvSpPr>
          <p:cNvPr id="3" name="Content Placeholder 2">
            <a:extLst>
              <a:ext uri="{FF2B5EF4-FFF2-40B4-BE49-F238E27FC236}">
                <a16:creationId xmlns:a16="http://schemas.microsoft.com/office/drawing/2014/main" id="{2B4E58D2-79EB-54AE-884B-4D0490DB28B1}"/>
              </a:ext>
            </a:extLst>
          </p:cNvPr>
          <p:cNvSpPr>
            <a:spLocks noGrp="1"/>
          </p:cNvSpPr>
          <p:nvPr>
            <p:ph idx="1"/>
          </p:nvPr>
        </p:nvSpPr>
        <p:spPr/>
        <p:txBody>
          <a:bodyPr>
            <a:normAutofit fontScale="77500" lnSpcReduction="20000"/>
          </a:bodyPr>
          <a:lstStyle/>
          <a:p>
            <a:pPr marL="0" indent="0">
              <a:spcBef>
                <a:spcPts val="0"/>
              </a:spcBef>
              <a:buNone/>
            </a:pPr>
            <a:r>
              <a:rPr lang="en-US">
                <a:solidFill>
                  <a:srgbClr val="000000"/>
                </a:solidFill>
                <a:ea typeface="Calibri"/>
                <a:cs typeface="Calibri"/>
              </a:rPr>
              <a:t>Serving from a Healthy Home</a:t>
            </a:r>
            <a:endParaRPr lang="en-US">
              <a:solidFill>
                <a:srgbClr val="444444"/>
              </a:solidFill>
              <a:ea typeface="Calibri"/>
              <a:cs typeface="Calibri"/>
            </a:endParaRPr>
          </a:p>
          <a:p>
            <a:pPr marL="0" indent="0">
              <a:spcBef>
                <a:spcPts val="0"/>
              </a:spcBef>
              <a:buNone/>
            </a:pPr>
            <a:endParaRPr lang="en-US">
              <a:solidFill>
                <a:srgbClr val="000000"/>
              </a:solidFill>
              <a:ea typeface="Calibri"/>
              <a:cs typeface="Calibri"/>
            </a:endParaRPr>
          </a:p>
          <a:p>
            <a:pPr marL="0" indent="0">
              <a:spcBef>
                <a:spcPts val="0"/>
              </a:spcBef>
              <a:buNone/>
            </a:pPr>
            <a:r>
              <a:rPr lang="en-US" b="1">
                <a:solidFill>
                  <a:srgbClr val="000000"/>
                </a:solidFill>
                <a:ea typeface="Calibri"/>
                <a:cs typeface="Calibri"/>
              </a:rPr>
              <a:t>Scripture Focus</a:t>
            </a:r>
          </a:p>
          <a:p>
            <a:pPr marL="0" indent="0">
              <a:spcBef>
                <a:spcPts val="0"/>
              </a:spcBef>
              <a:buNone/>
            </a:pPr>
            <a:endParaRPr lang="en-US" b="1">
              <a:solidFill>
                <a:srgbClr val="444444"/>
              </a:solidFill>
              <a:ea typeface="Calibri"/>
              <a:cs typeface="Calibri"/>
            </a:endParaRPr>
          </a:p>
          <a:p>
            <a:pPr marL="0" indent="0">
              <a:spcBef>
                <a:spcPts val="0"/>
              </a:spcBef>
              <a:buNone/>
            </a:pPr>
            <a:r>
              <a:rPr lang="en-US" b="1">
                <a:solidFill>
                  <a:srgbClr val="000000"/>
                </a:solidFill>
                <a:ea typeface="Calibri"/>
                <a:cs typeface="Calibri"/>
              </a:rPr>
              <a:t>1 Timothy 3:4–5</a:t>
            </a:r>
            <a:r>
              <a:rPr lang="en-US">
                <a:solidFill>
                  <a:srgbClr val="000000"/>
                </a:solidFill>
                <a:ea typeface="Calibri"/>
                <a:cs typeface="Calibri"/>
              </a:rPr>
              <a:t>: </a:t>
            </a:r>
            <a:r>
              <a:rPr lang="en-US" i="1">
                <a:solidFill>
                  <a:srgbClr val="000000"/>
                </a:solidFill>
                <a:ea typeface="Calibri"/>
                <a:cs typeface="Calibri"/>
              </a:rPr>
              <a:t>“He must manage his own household well… for if someone does not know how to manage his own household, how will he care for God’s church?”</a:t>
            </a:r>
            <a:endParaRPr lang="en-US" i="1">
              <a:solidFill>
                <a:srgbClr val="444444"/>
              </a:solidFill>
              <a:ea typeface="Calibri"/>
              <a:cs typeface="Calibri"/>
            </a:endParaRPr>
          </a:p>
          <a:p>
            <a:pPr marL="0" indent="0">
              <a:spcBef>
                <a:spcPts val="0"/>
              </a:spcBef>
              <a:buNone/>
            </a:pPr>
            <a:endParaRPr lang="en-US" b="1">
              <a:solidFill>
                <a:srgbClr val="000000"/>
              </a:solidFill>
              <a:ea typeface="Calibri"/>
              <a:cs typeface="Calibri"/>
            </a:endParaRPr>
          </a:p>
          <a:p>
            <a:pPr marL="0" indent="0">
              <a:spcBef>
                <a:spcPts val="0"/>
              </a:spcBef>
              <a:buNone/>
            </a:pPr>
            <a:r>
              <a:rPr lang="en-US" b="1">
                <a:solidFill>
                  <a:srgbClr val="000000"/>
                </a:solidFill>
                <a:ea typeface="Calibri"/>
                <a:cs typeface="Calibri"/>
              </a:rPr>
              <a:t>Reflection</a:t>
            </a:r>
          </a:p>
          <a:p>
            <a:pPr marL="0" indent="0">
              <a:spcBef>
                <a:spcPts val="0"/>
              </a:spcBef>
              <a:buNone/>
            </a:pPr>
            <a:endParaRPr lang="en-US" b="1">
              <a:solidFill>
                <a:srgbClr val="444444"/>
              </a:solidFill>
              <a:ea typeface="Calibri"/>
              <a:cs typeface="Calibri"/>
            </a:endParaRPr>
          </a:p>
          <a:p>
            <a:pPr marL="685800" lvl="1">
              <a:spcBef>
                <a:spcPts val="0"/>
              </a:spcBef>
              <a:spcAft>
                <a:spcPts val="600"/>
              </a:spcAft>
              <a:buFont typeface="Arial,Sans-Serif"/>
              <a:buChar char="•"/>
            </a:pPr>
            <a:r>
              <a:rPr lang="en-US">
                <a:solidFill>
                  <a:srgbClr val="000000"/>
                </a:solidFill>
                <a:ea typeface="Calibri"/>
                <a:cs typeface="Calibri"/>
              </a:rPr>
              <a:t>Where is God inviting me to bring more order, peace, or love into my home?</a:t>
            </a:r>
            <a:endParaRPr lang="en-US">
              <a:solidFill>
                <a:srgbClr val="444444"/>
              </a:solidFill>
              <a:ea typeface="Calibri"/>
              <a:cs typeface="Calibri"/>
            </a:endParaRPr>
          </a:p>
          <a:p>
            <a:pPr marL="685800" lvl="1">
              <a:spcBef>
                <a:spcPts val="0"/>
              </a:spcBef>
              <a:spcAft>
                <a:spcPts val="600"/>
              </a:spcAft>
              <a:buFont typeface="Arial,Sans-Serif"/>
              <a:buChar char="•"/>
            </a:pPr>
            <a:r>
              <a:rPr lang="en-US">
                <a:solidFill>
                  <a:srgbClr val="000000"/>
                </a:solidFill>
                <a:ea typeface="Calibri"/>
                <a:cs typeface="Calibri"/>
              </a:rPr>
              <a:t>Am I serving others from overflow, or am I operating from exhaustion and pressure?</a:t>
            </a:r>
            <a:endParaRPr lang="en-US">
              <a:solidFill>
                <a:srgbClr val="444444"/>
              </a:solidFill>
              <a:ea typeface="Calibri"/>
              <a:cs typeface="Calibri"/>
            </a:endParaRPr>
          </a:p>
          <a:p>
            <a:pPr marL="685800" lvl="1">
              <a:spcBef>
                <a:spcPts val="0"/>
              </a:spcBef>
              <a:buFont typeface="Arial,Sans-Serif"/>
              <a:buChar char="•"/>
            </a:pPr>
            <a:r>
              <a:rPr lang="en-US">
                <a:solidFill>
                  <a:srgbClr val="000000"/>
                </a:solidFill>
                <a:ea typeface="Calibri"/>
                <a:cs typeface="Calibri"/>
              </a:rPr>
              <a:t>What priority may need to be adjusted so I can care well for both my household and my calling?</a:t>
            </a:r>
            <a:endParaRPr lang="en-US">
              <a:solidFill>
                <a:srgbClr val="444444"/>
              </a:solidFill>
              <a:ea typeface="Calibri"/>
              <a:cs typeface="Calibri"/>
            </a:endParaRPr>
          </a:p>
          <a:p>
            <a:endParaRPr lang="en-US"/>
          </a:p>
        </p:txBody>
      </p:sp>
    </p:spTree>
    <p:extLst>
      <p:ext uri="{BB962C8B-B14F-4D97-AF65-F5344CB8AC3E}">
        <p14:creationId xmlns:p14="http://schemas.microsoft.com/office/powerpoint/2010/main" val="179813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E24A72-E983-F8CC-9E20-1B818D3F7611}"/>
              </a:ext>
            </a:extLst>
          </p:cNvPr>
          <p:cNvSpPr>
            <a:spLocks noGrp="1"/>
          </p:cNvSpPr>
          <p:nvPr>
            <p:ph idx="1"/>
          </p:nvPr>
        </p:nvSpPr>
        <p:spPr/>
        <p:txBody>
          <a:bodyPr/>
          <a:lstStyle/>
          <a:p>
            <a:r>
              <a:rPr lang="en-US" dirty="0"/>
              <a:t>Small-Group Listening Exercise</a:t>
            </a:r>
          </a:p>
          <a:p>
            <a:endParaRPr lang="en-US" dirty="0"/>
          </a:p>
          <a:p>
            <a:pPr marL="0" indent="0" algn="ctr">
              <a:buNone/>
            </a:pPr>
            <a:r>
              <a:rPr lang="en-US" b="1" i="1" dirty="0"/>
              <a:t>What could someone have done better to prepare you for the ministry and for your first Weekend?</a:t>
            </a:r>
            <a:r>
              <a:rPr lang="en-US" b="1" dirty="0"/>
              <a:t> </a:t>
            </a:r>
          </a:p>
          <a:p>
            <a:pPr marL="0" indent="0" algn="ctr">
              <a:buNone/>
            </a:pPr>
            <a:endParaRPr lang="en-US" b="1" dirty="0"/>
          </a:p>
          <a:p>
            <a:pPr marL="0" indent="0" algn="ctr">
              <a:buNone/>
            </a:pPr>
            <a:r>
              <a:rPr lang="en-US" b="1" dirty="0"/>
              <a:t>5 minutes in Small Groups</a:t>
            </a:r>
            <a:br>
              <a:rPr lang="en-US" dirty="0"/>
            </a:br>
            <a:r>
              <a:rPr lang="en-US" dirty="0"/>
              <a:t>Listen first. Notice what volunteers needed.</a:t>
            </a:r>
            <a:endParaRPr lang="en-US" b="1" i="1" dirty="0"/>
          </a:p>
        </p:txBody>
      </p:sp>
    </p:spTree>
    <p:extLst>
      <p:ext uri="{BB962C8B-B14F-4D97-AF65-F5344CB8AC3E}">
        <p14:creationId xmlns:p14="http://schemas.microsoft.com/office/powerpoint/2010/main" val="410908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519B2-08F5-A10B-9AF7-DE3F9BFE9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63A93-F6B7-57A6-4E49-6AA0ADFFFA69}"/>
              </a:ext>
            </a:extLst>
          </p:cNvPr>
          <p:cNvSpPr>
            <a:spLocks noGrp="1"/>
          </p:cNvSpPr>
          <p:nvPr>
            <p:ph type="title"/>
          </p:nvPr>
        </p:nvSpPr>
        <p:spPr>
          <a:xfrm>
            <a:off x="609441" y="304800"/>
            <a:ext cx="10969943" cy="1143000"/>
          </a:xfrm>
        </p:spPr>
        <p:txBody>
          <a:bodyPr/>
          <a:lstStyle/>
          <a:p>
            <a:r>
              <a:rPr lang="en-US"/>
              <a:t>What Did We Hear?</a:t>
            </a:r>
          </a:p>
        </p:txBody>
      </p:sp>
      <p:sp>
        <p:nvSpPr>
          <p:cNvPr id="3" name="Content Placeholder 2">
            <a:extLst>
              <a:ext uri="{FF2B5EF4-FFF2-40B4-BE49-F238E27FC236}">
                <a16:creationId xmlns:a16="http://schemas.microsoft.com/office/drawing/2014/main" id="{61016771-80BF-8B3E-241C-0480E87B6C76}"/>
              </a:ext>
            </a:extLst>
          </p:cNvPr>
          <p:cNvSpPr>
            <a:spLocks noGrp="1"/>
          </p:cNvSpPr>
          <p:nvPr>
            <p:ph sz="half" idx="1"/>
          </p:nvPr>
        </p:nvSpPr>
        <p:spPr>
          <a:xfrm>
            <a:off x="496067" y="1981200"/>
            <a:ext cx="5383398" cy="4267197"/>
          </a:xfrm>
        </p:spPr>
        <p:txBody>
          <a:bodyPr/>
          <a:lstStyle/>
          <a:p>
            <a:pPr marL="0" indent="0">
              <a:buNone/>
            </a:pPr>
            <a:r>
              <a:rPr lang="en-US" b="1"/>
              <a:t>Briefly share one insight from your discussion:</a:t>
            </a:r>
          </a:p>
          <a:p>
            <a:r>
              <a:rPr lang="en-US" b="1"/>
              <a:t>A personal experience</a:t>
            </a:r>
            <a:br>
              <a:rPr lang="en-US"/>
            </a:br>
            <a:r>
              <a:rPr lang="en-US"/>
              <a:t>or</a:t>
            </a:r>
            <a:br>
              <a:rPr lang="en-US"/>
            </a:br>
            <a:r>
              <a:rPr lang="en-US" b="1"/>
              <a:t>Something meaningful your group discussed</a:t>
            </a:r>
            <a:endParaRPr lang="en-US"/>
          </a:p>
          <a:p>
            <a:endParaRPr lang="en-US"/>
          </a:p>
        </p:txBody>
      </p:sp>
      <p:sp>
        <p:nvSpPr>
          <p:cNvPr id="4" name="Content Placeholder 3">
            <a:extLst>
              <a:ext uri="{FF2B5EF4-FFF2-40B4-BE49-F238E27FC236}">
                <a16:creationId xmlns:a16="http://schemas.microsoft.com/office/drawing/2014/main" id="{AF59E17E-D6E8-5520-4E61-6838AE3E78C6}"/>
              </a:ext>
            </a:extLst>
          </p:cNvPr>
          <p:cNvSpPr>
            <a:spLocks noGrp="1"/>
          </p:cNvSpPr>
          <p:nvPr>
            <p:ph sz="half" idx="2"/>
          </p:nvPr>
        </p:nvSpPr>
        <p:spPr>
          <a:xfrm>
            <a:off x="6635368" y="1990347"/>
            <a:ext cx="4951572" cy="4267197"/>
          </a:xfrm>
        </p:spPr>
        <p:txBody>
          <a:bodyPr/>
          <a:lstStyle/>
          <a:p>
            <a:pPr marL="0" indent="0">
              <a:buNone/>
            </a:pPr>
            <a:r>
              <a:rPr lang="en-US" b="1"/>
              <a:t>Write down your key point(s).</a:t>
            </a:r>
          </a:p>
          <a:p>
            <a:r>
              <a:rPr lang="en-US"/>
              <a:t>We’ll come back to it at the end and ask:</a:t>
            </a:r>
          </a:p>
          <a:p>
            <a:pPr marL="0" indent="0" algn="ctr">
              <a:buNone/>
            </a:pPr>
            <a:br>
              <a:rPr lang="en-US"/>
            </a:br>
            <a:r>
              <a:rPr lang="en-US" b="1" i="1"/>
              <a:t>“Did we address this today?”</a:t>
            </a:r>
            <a:endParaRPr lang="en-US" i="1"/>
          </a:p>
          <a:p>
            <a:endParaRPr lang="en-US"/>
          </a:p>
        </p:txBody>
      </p:sp>
      <p:cxnSp>
        <p:nvCxnSpPr>
          <p:cNvPr id="6" name="Straight Connector 5">
            <a:extLst>
              <a:ext uri="{FF2B5EF4-FFF2-40B4-BE49-F238E27FC236}">
                <a16:creationId xmlns:a16="http://schemas.microsoft.com/office/drawing/2014/main" id="{DC6BE8B9-74AD-249C-A9AD-12CA92312B4B}"/>
              </a:ext>
            </a:extLst>
          </p:cNvPr>
          <p:cNvCxnSpPr/>
          <p:nvPr/>
        </p:nvCxnSpPr>
        <p:spPr>
          <a:xfrm>
            <a:off x="6170612" y="2112267"/>
            <a:ext cx="0" cy="297180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029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F697-3703-9EBA-DA04-401DF0C82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528C19-499B-7287-B5EC-B69DD17C161F}"/>
              </a:ext>
            </a:extLst>
          </p:cNvPr>
          <p:cNvSpPr>
            <a:spLocks noGrp="1"/>
          </p:cNvSpPr>
          <p:nvPr>
            <p:ph type="ctrTitle"/>
          </p:nvPr>
        </p:nvSpPr>
        <p:spPr>
          <a:xfrm>
            <a:off x="5637886" y="609600"/>
            <a:ext cx="5180251" cy="1470025"/>
          </a:xfrm>
        </p:spPr>
        <p:txBody>
          <a:bodyPr>
            <a:normAutofit fontScale="90000"/>
          </a:bodyPr>
          <a:lstStyle/>
          <a:p>
            <a:r>
              <a:rPr lang="en-US"/>
              <a:t>Listening and Loving our Volunteers Themes</a:t>
            </a:r>
          </a:p>
        </p:txBody>
      </p:sp>
      <p:sp>
        <p:nvSpPr>
          <p:cNvPr id="3" name="Subtitle 2">
            <a:extLst>
              <a:ext uri="{FF2B5EF4-FFF2-40B4-BE49-F238E27FC236}">
                <a16:creationId xmlns:a16="http://schemas.microsoft.com/office/drawing/2014/main" id="{EFBE9884-B2C9-B1B5-4CE0-4A0B7AA84AF0}"/>
              </a:ext>
            </a:extLst>
          </p:cNvPr>
          <p:cNvSpPr>
            <a:spLocks noGrp="1"/>
          </p:cNvSpPr>
          <p:nvPr>
            <p:ph type="subTitle" idx="1"/>
          </p:nvPr>
        </p:nvSpPr>
        <p:spPr>
          <a:xfrm>
            <a:off x="4353791" y="2525231"/>
            <a:ext cx="7547677" cy="3492795"/>
          </a:xfrm>
        </p:spPr>
        <p:txBody>
          <a:bodyPr>
            <a:normAutofit fontScale="77500" lnSpcReduction="20000"/>
          </a:bodyPr>
          <a:lstStyle/>
          <a:p>
            <a:pPr>
              <a:spcAft>
                <a:spcPts val="1200"/>
              </a:spcAft>
            </a:pPr>
            <a:r>
              <a:rPr lang="en-US"/>
              <a:t>1. </a:t>
            </a:r>
            <a:r>
              <a:rPr lang="en-US" sz="4000"/>
              <a:t>Welcoming, Mentoring, and Training Volunteers Well </a:t>
            </a:r>
          </a:p>
          <a:p>
            <a:pPr>
              <a:spcAft>
                <a:spcPts val="1200"/>
              </a:spcAft>
            </a:pPr>
            <a:r>
              <a:rPr lang="en-US" sz="4000"/>
              <a:t>2. Protecting Life Balance and Spiritual Health </a:t>
            </a:r>
          </a:p>
          <a:p>
            <a:pPr>
              <a:spcAft>
                <a:spcPts val="1200"/>
              </a:spcAft>
            </a:pPr>
            <a:r>
              <a:rPr lang="en-US" sz="4000"/>
              <a:t>3. Building a Sustainable Volunteer Pipeline </a:t>
            </a:r>
          </a:p>
          <a:p>
            <a:r>
              <a:rPr lang="en-US" sz="4000"/>
              <a:t>4. Sharing the Load Through Rotation and Role Development</a:t>
            </a:r>
          </a:p>
        </p:txBody>
      </p:sp>
    </p:spTree>
    <p:extLst>
      <p:ext uri="{BB962C8B-B14F-4D97-AF65-F5344CB8AC3E}">
        <p14:creationId xmlns:p14="http://schemas.microsoft.com/office/powerpoint/2010/main" val="5982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C7BE9-9566-B469-8954-439A5B45AC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2E8B59-0BC7-31B6-E610-BC2123F88BC4}"/>
              </a:ext>
            </a:extLst>
          </p:cNvPr>
          <p:cNvSpPr>
            <a:spLocks noGrp="1"/>
          </p:cNvSpPr>
          <p:nvPr>
            <p:ph type="title"/>
          </p:nvPr>
        </p:nvSpPr>
        <p:spPr>
          <a:xfrm>
            <a:off x="643474" y="1588433"/>
            <a:ext cx="10969943" cy="1029799"/>
          </a:xfrm>
        </p:spPr>
        <p:txBody>
          <a:bodyPr/>
          <a:lstStyle/>
          <a:p>
            <a:r>
              <a:rPr lang="en-US"/>
              <a:t>Love Begins with Welcome and Preparation</a:t>
            </a:r>
          </a:p>
        </p:txBody>
      </p:sp>
      <p:sp>
        <p:nvSpPr>
          <p:cNvPr id="3" name="Content Placeholder 2">
            <a:extLst>
              <a:ext uri="{FF2B5EF4-FFF2-40B4-BE49-F238E27FC236}">
                <a16:creationId xmlns:a16="http://schemas.microsoft.com/office/drawing/2014/main" id="{BA5E9168-FACE-2EF5-C430-29735414AA0B}"/>
              </a:ext>
            </a:extLst>
          </p:cNvPr>
          <p:cNvSpPr>
            <a:spLocks noGrp="1"/>
          </p:cNvSpPr>
          <p:nvPr>
            <p:ph sz="half" idx="1"/>
          </p:nvPr>
        </p:nvSpPr>
        <p:spPr>
          <a:xfrm>
            <a:off x="635790" y="2743201"/>
            <a:ext cx="4917536" cy="3581397"/>
          </a:xfrm>
        </p:spPr>
        <p:txBody>
          <a:bodyPr/>
          <a:lstStyle/>
          <a:p>
            <a:pPr marL="0" indent="0">
              <a:buNone/>
            </a:pPr>
            <a:br>
              <a:rPr lang="en-US"/>
            </a:br>
            <a:r>
              <a:rPr lang="en-US" i="1"/>
              <a:t>We love volunteers by helping them feel prepared, supported, and valued through personal mentoring.</a:t>
            </a:r>
          </a:p>
        </p:txBody>
      </p:sp>
      <p:sp>
        <p:nvSpPr>
          <p:cNvPr id="4" name="Content Placeholder 3">
            <a:extLst>
              <a:ext uri="{FF2B5EF4-FFF2-40B4-BE49-F238E27FC236}">
                <a16:creationId xmlns:a16="http://schemas.microsoft.com/office/drawing/2014/main" id="{5813C6B5-BE27-E8D3-0CF7-7B0BF608554E}"/>
              </a:ext>
            </a:extLst>
          </p:cNvPr>
          <p:cNvSpPr>
            <a:spLocks noGrp="1"/>
          </p:cNvSpPr>
          <p:nvPr>
            <p:ph sz="half" idx="2"/>
          </p:nvPr>
        </p:nvSpPr>
        <p:spPr>
          <a:xfrm>
            <a:off x="6298083" y="2590800"/>
            <a:ext cx="5315333" cy="3581397"/>
          </a:xfrm>
        </p:spPr>
        <p:txBody>
          <a:bodyPr/>
          <a:lstStyle/>
          <a:p>
            <a:pPr marL="0" indent="0">
              <a:buNone/>
            </a:pPr>
            <a:br>
              <a:rPr lang="en-US"/>
            </a:br>
            <a:r>
              <a:rPr lang="en-US"/>
              <a:t>New volunteers need more than a clearance packet and a prayer; they need experienced team members who take an active interest in them, answer questions, and help them find their footing before, during, and after the Weekend.</a:t>
            </a:r>
          </a:p>
        </p:txBody>
      </p:sp>
      <p:cxnSp>
        <p:nvCxnSpPr>
          <p:cNvPr id="5" name="Straight Connector 4">
            <a:extLst>
              <a:ext uri="{FF2B5EF4-FFF2-40B4-BE49-F238E27FC236}">
                <a16:creationId xmlns:a16="http://schemas.microsoft.com/office/drawing/2014/main" id="{D3E11DE3-A201-BE7B-48E8-2F10213FE137}"/>
              </a:ext>
            </a:extLst>
          </p:cNvPr>
          <p:cNvCxnSpPr/>
          <p:nvPr/>
        </p:nvCxnSpPr>
        <p:spPr>
          <a:xfrm>
            <a:off x="5865812" y="3048000"/>
            <a:ext cx="0" cy="297180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696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2D0FB-53C4-EC16-34A1-3E07AEA74DB8}"/>
              </a:ext>
            </a:extLst>
          </p:cNvPr>
          <p:cNvSpPr>
            <a:spLocks noGrp="1"/>
          </p:cNvSpPr>
          <p:nvPr>
            <p:ph type="title"/>
          </p:nvPr>
        </p:nvSpPr>
        <p:spPr/>
        <p:txBody>
          <a:bodyPr>
            <a:normAutofit/>
          </a:bodyPr>
          <a:lstStyle/>
          <a:p>
            <a:r>
              <a:rPr lang="en-US"/>
              <a:t>Start Before They Feel Lost</a:t>
            </a:r>
            <a:br>
              <a:rPr lang="en-US"/>
            </a:br>
            <a:r>
              <a:rPr lang="en-US" sz="2400"/>
              <a:t>What we do before formation begins</a:t>
            </a:r>
          </a:p>
        </p:txBody>
      </p:sp>
      <p:sp>
        <p:nvSpPr>
          <p:cNvPr id="3" name="Content Placeholder 2">
            <a:extLst>
              <a:ext uri="{FF2B5EF4-FFF2-40B4-BE49-F238E27FC236}">
                <a16:creationId xmlns:a16="http://schemas.microsoft.com/office/drawing/2014/main" id="{60CA736C-A529-C3DC-8208-14FF193C3DE1}"/>
              </a:ext>
            </a:extLst>
          </p:cNvPr>
          <p:cNvSpPr>
            <a:spLocks noGrp="1"/>
          </p:cNvSpPr>
          <p:nvPr>
            <p:ph idx="1"/>
          </p:nvPr>
        </p:nvSpPr>
        <p:spPr/>
        <p:txBody>
          <a:bodyPr vert="horz" lIns="91440" tIns="45720" rIns="91440" bIns="45720" rtlCol="0" anchor="t">
            <a:normAutofit/>
          </a:bodyPr>
          <a:lstStyle/>
          <a:p>
            <a:pPr marL="0" indent="0">
              <a:buNone/>
            </a:pPr>
            <a:r>
              <a:rPr lang="en-US" b="1" dirty="0"/>
              <a:t>  Action items:</a:t>
            </a:r>
            <a:endParaRPr lang="en-US" dirty="0"/>
          </a:p>
          <a:p>
            <a:pPr lvl="1"/>
            <a:r>
              <a:rPr lang="en-US" dirty="0"/>
              <a:t>Assign mentors before the first team meeting </a:t>
            </a:r>
            <a:endParaRPr lang="en-US" dirty="0">
              <a:ea typeface="Calibri"/>
              <a:cs typeface="Calibri"/>
            </a:endParaRPr>
          </a:p>
          <a:p>
            <a:pPr lvl="1"/>
            <a:r>
              <a:rPr lang="en-US" dirty="0"/>
              <a:t>Make a sincere effort at in person contact before the first meeting </a:t>
            </a:r>
            <a:endParaRPr lang="en-US" dirty="0">
              <a:ea typeface="Calibri"/>
              <a:cs typeface="Calibri"/>
            </a:endParaRPr>
          </a:p>
          <a:p>
            <a:pPr lvl="1"/>
            <a:r>
              <a:rPr lang="en-US" dirty="0"/>
              <a:t>Explain what team meetings are like and why attendance matters </a:t>
            </a:r>
            <a:endParaRPr lang="en-US" dirty="0">
              <a:ea typeface="Calibri"/>
              <a:cs typeface="Calibri"/>
            </a:endParaRPr>
          </a:p>
          <a:p>
            <a:pPr lvl="1"/>
            <a:r>
              <a:rPr lang="en-US" dirty="0"/>
              <a:t>Create a safe and comfortable place for questions</a:t>
            </a:r>
            <a:endParaRPr lang="en-US" dirty="0">
              <a:ea typeface="Calibri"/>
              <a:cs typeface="Calibri"/>
            </a:endParaRPr>
          </a:p>
          <a:p>
            <a:pPr lvl="1"/>
            <a:endParaRPr lang="en-US" dirty="0"/>
          </a:p>
          <a:p>
            <a:pPr marL="457200" lvl="1" indent="0" algn="ctr">
              <a:buNone/>
            </a:pPr>
            <a:r>
              <a:rPr lang="en-US" i="1" dirty="0"/>
              <a:t>A new volunteer should know, “I have someone I can ask.”</a:t>
            </a:r>
          </a:p>
          <a:p>
            <a:endParaRPr lang="en-US" dirty="0"/>
          </a:p>
        </p:txBody>
      </p:sp>
    </p:spTree>
    <p:extLst>
      <p:ext uri="{BB962C8B-B14F-4D97-AF65-F5344CB8AC3E}">
        <p14:creationId xmlns:p14="http://schemas.microsoft.com/office/powerpoint/2010/main" val="2509519179"/>
      </p:ext>
    </p:extLst>
  </p:cSld>
  <p:clrMapOvr>
    <a:masterClrMapping/>
  </p:clrMapOvr>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1DCC40-B987-4AFD-86E2-FBEC85B06AB3}">
  <ds:schemaRefs>
    <ds:schemaRef ds:uri="52f1d09e-bad4-47cb-86a3-6edf92aaba1f"/>
    <ds:schemaRef ds:uri="fbd3adbe-0a6f-483c-8432-8addf16505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388604D-44E2-4E25-B87D-DA25336C03B9}">
  <ds:schemaRefs>
    <ds:schemaRef ds:uri="http://schemas.microsoft.com/sharepoint/v3/contenttype/forms"/>
  </ds:schemaRefs>
</ds:datastoreItem>
</file>

<file path=customXml/itemProps3.xml><?xml version="1.0" encoding="utf-8"?>
<ds:datastoreItem xmlns:ds="http://schemas.openxmlformats.org/officeDocument/2006/customXml" ds:itemID="{BEE871E8-9256-4460-971B-99DD8D594AD0}">
  <ds:schemaRefs>
    <ds:schemaRef ds:uri="http://purl.org/dc/elements/1.1/"/>
    <ds:schemaRef ds:uri="http://schemas.microsoft.com/office/2006/documentManagement/types"/>
    <ds:schemaRef ds:uri="http://www.w3.org/XML/1998/namespace"/>
    <ds:schemaRef ds:uri="http://purl.org/dc/dcmitype/"/>
    <ds:schemaRef ds:uri="http://purl.org/dc/terms/"/>
    <ds:schemaRef ds:uri="http://schemas.openxmlformats.org/package/2006/metadata/core-properties"/>
    <ds:schemaRef ds:uri="http://schemas.microsoft.com/office/infopath/2007/PartnerControls"/>
    <ds:schemaRef ds:uri="fbd3adbe-0a6f-483c-8432-8addf16505f2"/>
    <ds:schemaRef ds:uri="52f1d09e-bad4-47cb-86a3-6edf92aaba1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TotalTime>
  <Words>3810</Words>
  <Application>Microsoft Office PowerPoint</Application>
  <PresentationFormat>Custom</PresentationFormat>
  <Paragraphs>309</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Arial</vt:lpstr>
      <vt:lpstr>Arial,Sans-Serif</vt:lpstr>
      <vt:lpstr>Calibri</vt:lpstr>
      <vt:lpstr>Verdana</vt:lpstr>
      <vt:lpstr>Blank Slide - No Logo</vt:lpstr>
      <vt:lpstr>Listening and Loving our Volunteers Kairos Annual Conference 2026 </vt:lpstr>
      <vt:lpstr>Opening Prayer </vt:lpstr>
      <vt:lpstr>Scriptural Reflection  “He must manage his own household well… for if someone does not know how to manage his own household, how will he care for God’s church?”1 Timothy 3:4–5  </vt:lpstr>
      <vt:lpstr>Meditation and Reflection on Order, Love, and Faithful Service</vt:lpstr>
      <vt:lpstr>PowerPoint Presentation</vt:lpstr>
      <vt:lpstr>What Did We Hear?</vt:lpstr>
      <vt:lpstr>Listening and Loving our Volunteers Themes</vt:lpstr>
      <vt:lpstr>Love Begins with Welcome and Preparation</vt:lpstr>
      <vt:lpstr>Start Before They Feel Lost What we do before formation begins</vt:lpstr>
      <vt:lpstr>Walk With Them Through the Experience How we support them through and after the Weekend</vt:lpstr>
      <vt:lpstr>Healthy Volunteers Serve from Overflow,  Not Exhaustion</vt:lpstr>
      <vt:lpstr>Check on the Person, Not Just the Assignment</vt:lpstr>
      <vt:lpstr>Recruitment Is Volunteer Care</vt:lpstr>
      <vt:lpstr>Make Invitation Part of the Culture “How do we actually change the culture?”</vt:lpstr>
      <vt:lpstr>No One Should Carry the Same Bag Forever</vt:lpstr>
      <vt:lpstr>Who Always Does It?</vt:lpstr>
      <vt:lpstr>Rest, Rotate, and Raise Up Others</vt:lpstr>
      <vt:lpstr>What Loving Volunteers Looks Like</vt:lpstr>
      <vt:lpstr>PowerPoint Presentation</vt:lpstr>
      <vt:lpstr> Closing Prayer   “Lord, help us serve with joy and humility. Teach us to rest, to say yes with wisdom, and to love our families well.   Strengthen every volunteer so we can keep showing Your love with endurance. Amen.”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Kimberly Bloom</cp:lastModifiedBy>
  <cp:revision>26</cp:revision>
  <cp:lastPrinted>2026-05-12T13:48:54Z</cp:lastPrinted>
  <dcterms:created xsi:type="dcterms:W3CDTF">2022-04-28T17:23:48Z</dcterms:created>
  <dcterms:modified xsi:type="dcterms:W3CDTF">2026-07-13T18:35:12Z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